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97" r:id="rId2"/>
    <p:sldId id="256" r:id="rId3"/>
    <p:sldId id="263" r:id="rId4"/>
    <p:sldId id="292" r:id="rId5"/>
    <p:sldId id="293" r:id="rId6"/>
    <p:sldId id="294" r:id="rId7"/>
    <p:sldId id="295" r:id="rId8"/>
    <p:sldId id="264" r:id="rId9"/>
    <p:sldId id="296" r:id="rId10"/>
    <p:sldId id="265" r:id="rId11"/>
    <p:sldId id="284" r:id="rId12"/>
    <p:sldId id="266" r:id="rId13"/>
    <p:sldId id="285" r:id="rId14"/>
    <p:sldId id="286" r:id="rId15"/>
    <p:sldId id="288" r:id="rId16"/>
    <p:sldId id="298" r:id="rId17"/>
    <p:sldId id="290" r:id="rId18"/>
    <p:sldId id="291" r:id="rId19"/>
    <p:sldId id="27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ontserrat" pitchFamily="2" charset="77"/>
      <p:regular r:id="rId26"/>
      <p:bold r:id="rId27"/>
      <p:italic r:id="rId28"/>
      <p:boldItalic r:id="rId29"/>
    </p:embeddedFont>
    <p:embeddedFont>
      <p:font typeface="Montserrat Light" pitchFamily="2" charset="77"/>
      <p:regular r:id="rId30"/>
      <p:italic r:id="rId31"/>
    </p:embeddedFont>
    <p:embeddedFont>
      <p:font typeface="Oswald" pitchFamily="2" charset="77"/>
      <p:regular r:id="rId32"/>
      <p:bold r:id="rId33"/>
    </p:embeddedFont>
    <p:embeddedFont>
      <p:font typeface="Oswald Light" pitchFamily="2" charset="77"/>
      <p:regular r:id="rId34"/>
    </p:embeddedFont>
    <p:embeddedFont>
      <p:font typeface="Poppins"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mTgZ9rBN1uaizbVNcqFT+6B8A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Silv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1FA"/>
    <a:srgbClr val="DC53D9"/>
    <a:srgbClr val="DB53D8"/>
    <a:srgbClr val="FF6659"/>
    <a:srgbClr val="F2F2F2"/>
    <a:srgbClr val="E2584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92AD9-3086-404D-B4AF-361398A627A4}">
  <a:tblStyle styleId="{04892AD9-3086-404D-B4AF-361398A627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16"/>
    <p:restoredTop sz="94558"/>
  </p:normalViewPr>
  <p:slideViewPr>
    <p:cSldViewPr snapToGrid="0" snapToObjects="1" showGuides="1">
      <p:cViewPr varScale="1">
        <p:scale>
          <a:sx n="110" d="100"/>
          <a:sy n="110" d="100"/>
        </p:scale>
        <p:origin x="2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Get pupils to work in pairs to think of ways they could reduce the harm of the drug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60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You could even have a debate around whether harm reduction at festivals is right</a:t>
            </a:r>
          </a:p>
          <a:p>
            <a:pPr marL="0" lvl="0" indent="0" algn="l" rtl="0">
              <a:spcBef>
                <a:spcPts val="0"/>
              </a:spcBef>
              <a:spcAft>
                <a:spcPts val="0"/>
              </a:spcAft>
              <a:buNone/>
            </a:pPr>
            <a:r>
              <a:rPr lang="en-GB" dirty="0"/>
              <a:t>The motion could be ‘This house believes that harm reduction is a breach of the law’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53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Depending on the size of the class, you could a) just watch the video b) get two people at the front to demonstrate c) put everyone in pairs to have a go and to take it in turns.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641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63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44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09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Modify to include school support.</a:t>
            </a:r>
          </a:p>
          <a:p>
            <a:pPr marL="0" lvl="0" indent="0" algn="l" rtl="0">
              <a:spcBef>
                <a:spcPts val="0"/>
              </a:spcBef>
              <a:spcAft>
                <a:spcPts val="0"/>
              </a:spcAft>
              <a:buNone/>
            </a:pPr>
            <a:r>
              <a:rPr lang="en-GB" dirty="0"/>
              <a:t>Leave up on the screen and then send around to your class after the lesson so that they know where to go if they need further help and support.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640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sp>
        <p:nvSpPr>
          <p:cNvPr id="10" name="Rectangle 9">
            <a:extLst>
              <a:ext uri="{FF2B5EF4-FFF2-40B4-BE49-F238E27FC236}">
                <a16:creationId xmlns:a16="http://schemas.microsoft.com/office/drawing/2014/main" id="{0B935D2E-1794-604C-9AF1-92A8E296219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96BAE80-F24B-7146-9658-A27B1EDEC2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9" name="Google Shape;134;p4">
            <a:extLst>
              <a:ext uri="{FF2B5EF4-FFF2-40B4-BE49-F238E27FC236}">
                <a16:creationId xmlns:a16="http://schemas.microsoft.com/office/drawing/2014/main" id="{784D31E4-E9E8-7146-B0F4-7558AF5CA5B1}"/>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3" name="Straight Connector 2">
            <a:extLst>
              <a:ext uri="{FF2B5EF4-FFF2-40B4-BE49-F238E27FC236}">
                <a16:creationId xmlns:a16="http://schemas.microsoft.com/office/drawing/2014/main" id="{6561D525-C202-4649-B38F-740B88D82F1A}"/>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D41057-337B-D94B-86B0-0AEFB0851E86}"/>
              </a:ext>
            </a:extLst>
          </p:cNvPr>
          <p:cNvCxnSpPr>
            <a:cxnSpLocks/>
          </p:cNvCxnSpPr>
          <p:nvPr userDrawn="1"/>
        </p:nvCxnSpPr>
        <p:spPr>
          <a:xfrm>
            <a:off x="368300" y="1130300"/>
            <a:ext cx="11455400" cy="0"/>
          </a:xfrm>
          <a:prstGeom prst="line">
            <a:avLst/>
          </a:prstGeom>
          <a:ln w="12700">
            <a:solidFill>
              <a:srgbClr val="FF61FA"/>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F900C38F-8F4B-0741-9003-718DD0CAB849}"/>
              </a:ext>
            </a:extLst>
          </p:cNvPr>
          <p:cNvSpPr>
            <a:spLocks noGrp="1"/>
          </p:cNvSpPr>
          <p:nvPr>
            <p:ph type="body" sz="quarter" idx="10"/>
          </p:nvPr>
        </p:nvSpPr>
        <p:spPr>
          <a:xfrm>
            <a:off x="368300" y="378010"/>
            <a:ext cx="10322947" cy="508000"/>
          </a:xfrm>
          <a:prstGeom prst="rect">
            <a:avLst/>
          </a:prstGeom>
        </p:spPr>
        <p:txBody>
          <a:bodyPr/>
          <a:lstStyle>
            <a:lvl1pPr>
              <a:buNone/>
              <a:defRPr sz="4000">
                <a:solidFill>
                  <a:schemeClr val="tx1"/>
                </a:solidFill>
                <a:latin typeface="Oswald" pitchFamily="2" charset="77"/>
              </a:defRPr>
            </a:lvl1pPr>
            <a:lvl2pPr>
              <a:buNone/>
              <a:defRPr/>
            </a:lvl2pPr>
            <a:lvl3pPr>
              <a:buNone/>
              <a:defRPr/>
            </a:lvl3pPr>
            <a:lvl4pPr>
              <a:buNone/>
              <a:defRPr/>
            </a:lvl4pPr>
            <a:lvl5pPr>
              <a:buNone/>
              <a:defRPr/>
            </a:lvl5pPr>
          </a:lstStyle>
          <a:p>
            <a:pPr lvl="0"/>
            <a:r>
              <a:rPr lang="en-GB" dirty="0"/>
              <a:t>Click to edit Master text styles</a:t>
            </a:r>
          </a:p>
        </p:txBody>
      </p:sp>
      <p:sp>
        <p:nvSpPr>
          <p:cNvPr id="11" name="Google Shape;108;p1">
            <a:extLst>
              <a:ext uri="{FF2B5EF4-FFF2-40B4-BE49-F238E27FC236}">
                <a16:creationId xmlns:a16="http://schemas.microsoft.com/office/drawing/2014/main" id="{D44B5544-1673-2141-953D-A6760653FDCD}"/>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2" name="Google Shape;108;p1">
            <a:extLst>
              <a:ext uri="{FF2B5EF4-FFF2-40B4-BE49-F238E27FC236}">
                <a16:creationId xmlns:a16="http://schemas.microsoft.com/office/drawing/2014/main" id="{694CCF78-6FB1-8F44-B5EB-96EB804B6F74}"/>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sp>
        <p:nvSpPr>
          <p:cNvPr id="10" name="Rectangle 9">
            <a:extLst>
              <a:ext uri="{FF2B5EF4-FFF2-40B4-BE49-F238E27FC236}">
                <a16:creationId xmlns:a16="http://schemas.microsoft.com/office/drawing/2014/main" id="{0B935D2E-1794-604C-9AF1-92A8E296219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96BAE80-F24B-7146-9658-A27B1EDEC2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9" name="Google Shape;134;p4">
            <a:extLst>
              <a:ext uri="{FF2B5EF4-FFF2-40B4-BE49-F238E27FC236}">
                <a16:creationId xmlns:a16="http://schemas.microsoft.com/office/drawing/2014/main" id="{784D31E4-E9E8-7146-B0F4-7558AF5CA5B1}"/>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3" name="Straight Connector 2">
            <a:extLst>
              <a:ext uri="{FF2B5EF4-FFF2-40B4-BE49-F238E27FC236}">
                <a16:creationId xmlns:a16="http://schemas.microsoft.com/office/drawing/2014/main" id="{6561D525-C202-4649-B38F-740B88D82F1A}"/>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D41057-337B-D94B-86B0-0AEFB0851E86}"/>
              </a:ext>
            </a:extLst>
          </p:cNvPr>
          <p:cNvCxnSpPr>
            <a:cxnSpLocks/>
          </p:cNvCxnSpPr>
          <p:nvPr userDrawn="1"/>
        </p:nvCxnSpPr>
        <p:spPr>
          <a:xfrm>
            <a:off x="368300" y="1453029"/>
            <a:ext cx="11455400" cy="0"/>
          </a:xfrm>
          <a:prstGeom prst="line">
            <a:avLst/>
          </a:prstGeom>
          <a:ln w="12700">
            <a:solidFill>
              <a:srgbClr val="FF61FA"/>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F900C38F-8F4B-0741-9003-718DD0CAB849}"/>
              </a:ext>
            </a:extLst>
          </p:cNvPr>
          <p:cNvSpPr>
            <a:spLocks noGrp="1"/>
          </p:cNvSpPr>
          <p:nvPr>
            <p:ph type="body" sz="quarter" idx="10"/>
          </p:nvPr>
        </p:nvSpPr>
        <p:spPr>
          <a:xfrm>
            <a:off x="356725" y="342398"/>
            <a:ext cx="10322947" cy="508000"/>
          </a:xfrm>
          <a:prstGeom prst="rect">
            <a:avLst/>
          </a:prstGeom>
        </p:spPr>
        <p:txBody>
          <a:bodyPr/>
          <a:lstStyle>
            <a:lvl1pPr>
              <a:buNone/>
              <a:defRPr sz="4000">
                <a:solidFill>
                  <a:schemeClr val="tx1"/>
                </a:solidFill>
                <a:latin typeface="Oswald" pitchFamily="2" charset="77"/>
              </a:defRPr>
            </a:lvl1pPr>
            <a:lvl2pPr>
              <a:buNone/>
              <a:defRPr/>
            </a:lvl2pPr>
            <a:lvl3pPr>
              <a:buNone/>
              <a:defRPr/>
            </a:lvl3pPr>
            <a:lvl4pPr>
              <a:buNone/>
              <a:defRPr/>
            </a:lvl4pPr>
            <a:lvl5pPr>
              <a:buNone/>
              <a:defRPr/>
            </a:lvl5pPr>
          </a:lstStyle>
          <a:p>
            <a:pPr lvl="0"/>
            <a:r>
              <a:rPr lang="en-GB" dirty="0"/>
              <a:t>Click to edit Master text styles</a:t>
            </a:r>
          </a:p>
        </p:txBody>
      </p:sp>
      <p:sp>
        <p:nvSpPr>
          <p:cNvPr id="11" name="Text Placeholder 22">
            <a:extLst>
              <a:ext uri="{FF2B5EF4-FFF2-40B4-BE49-F238E27FC236}">
                <a16:creationId xmlns:a16="http://schemas.microsoft.com/office/drawing/2014/main" id="{657A49FA-7B8C-5447-A593-E371D365E382}"/>
              </a:ext>
            </a:extLst>
          </p:cNvPr>
          <p:cNvSpPr>
            <a:spLocks noGrp="1"/>
          </p:cNvSpPr>
          <p:nvPr>
            <p:ph type="body" sz="quarter" idx="11"/>
          </p:nvPr>
        </p:nvSpPr>
        <p:spPr>
          <a:xfrm>
            <a:off x="356725" y="926880"/>
            <a:ext cx="10322947" cy="508000"/>
          </a:xfrm>
          <a:prstGeom prst="rect">
            <a:avLst/>
          </a:prstGeom>
        </p:spPr>
        <p:txBody>
          <a:bodyPr/>
          <a:lstStyle>
            <a:lvl1pPr>
              <a:buNone/>
              <a:defRPr sz="2000" b="0" i="0">
                <a:solidFill>
                  <a:schemeClr val="tx1">
                    <a:lumMod val="65000"/>
                    <a:lumOff val="35000"/>
                  </a:schemeClr>
                </a:solidFill>
                <a:latin typeface="Oswald Light" pitchFamily="2" charset="77"/>
              </a:defRPr>
            </a:lvl1pPr>
            <a:lvl2pPr>
              <a:buNone/>
              <a:defRPr/>
            </a:lvl2pPr>
            <a:lvl3pPr>
              <a:buNone/>
              <a:defRPr/>
            </a:lvl3pPr>
            <a:lvl4pPr>
              <a:buNone/>
              <a:defRPr/>
            </a:lvl4pPr>
            <a:lvl5pPr>
              <a:buNone/>
              <a:defRPr/>
            </a:lvl5pPr>
          </a:lstStyle>
          <a:p>
            <a:pPr lvl="0"/>
            <a:r>
              <a:rPr lang="en-GB" dirty="0"/>
              <a:t>Click to edit Master text styles</a:t>
            </a:r>
          </a:p>
        </p:txBody>
      </p:sp>
      <p:sp>
        <p:nvSpPr>
          <p:cNvPr id="12" name="Google Shape;108;p1">
            <a:extLst>
              <a:ext uri="{FF2B5EF4-FFF2-40B4-BE49-F238E27FC236}">
                <a16:creationId xmlns:a16="http://schemas.microsoft.com/office/drawing/2014/main" id="{B2288C46-D36F-374E-80DA-AEEEC90F2F7E}"/>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6" name="Google Shape;108;p1">
            <a:extLst>
              <a:ext uri="{FF2B5EF4-FFF2-40B4-BE49-F238E27FC236}">
                <a16:creationId xmlns:a16="http://schemas.microsoft.com/office/drawing/2014/main" id="{25572702-BB6E-A74E-9CBE-3742E1282028}"/>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spTree>
    <p:extLst>
      <p:ext uri="{BB962C8B-B14F-4D97-AF65-F5344CB8AC3E}">
        <p14:creationId xmlns:p14="http://schemas.microsoft.com/office/powerpoint/2010/main" val="93227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sp>
        <p:nvSpPr>
          <p:cNvPr id="23" name="Rectangle 22">
            <a:extLst>
              <a:ext uri="{FF2B5EF4-FFF2-40B4-BE49-F238E27FC236}">
                <a16:creationId xmlns:a16="http://schemas.microsoft.com/office/drawing/2014/main" id="{E98AB16A-3CB3-7C4C-A1B2-0D20FFBDADF2}"/>
              </a:ext>
            </a:extLst>
          </p:cNvPr>
          <p:cNvSpPr/>
          <p:nvPr userDrawn="1"/>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aphic 2">
            <a:extLst>
              <a:ext uri="{FF2B5EF4-FFF2-40B4-BE49-F238E27FC236}">
                <a16:creationId xmlns:a16="http://schemas.microsoft.com/office/drawing/2014/main" id="{710BCD88-68D5-7440-86F2-4271CD33CD60}"/>
              </a:ext>
            </a:extLst>
          </p:cNvPr>
          <p:cNvGrpSpPr/>
          <p:nvPr userDrawn="1"/>
        </p:nvGrpSpPr>
        <p:grpSpPr>
          <a:xfrm>
            <a:off x="4666374" y="1025719"/>
            <a:ext cx="7659851" cy="4673591"/>
            <a:chOff x="5681490" y="2134464"/>
            <a:chExt cx="6340044" cy="3868322"/>
          </a:xfrm>
          <a:solidFill>
            <a:schemeClr val="bg1">
              <a:alpha val="16000"/>
            </a:schemeClr>
          </a:solidFill>
        </p:grpSpPr>
        <p:sp>
          <p:nvSpPr>
            <p:cNvPr id="27" name="Freeform 26">
              <a:extLst>
                <a:ext uri="{FF2B5EF4-FFF2-40B4-BE49-F238E27FC236}">
                  <a16:creationId xmlns:a16="http://schemas.microsoft.com/office/drawing/2014/main" id="{0A6BE261-6631-F947-A05E-F1B2A2FC13EA}"/>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6B33D81-68A7-8C43-AB81-F5A3880CC0E1}"/>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B92AC3B1-BD04-7C41-AF8C-E292BE8AAAF4}"/>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C23D439A-DED2-2E45-AAE0-4E2D48EA48B2}"/>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A0958125-F64B-9449-A6AD-DBE733907FB0}"/>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A46ED11F-1314-A644-BC9D-F48F1247C12A}"/>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C312A5A-8113-DE49-8A09-6AA4E1545397}"/>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pic>
        <p:nvPicPr>
          <p:cNvPr id="9" name="Google Shape;134;p4">
            <a:extLst>
              <a:ext uri="{FF2B5EF4-FFF2-40B4-BE49-F238E27FC236}">
                <a16:creationId xmlns:a16="http://schemas.microsoft.com/office/drawing/2014/main" id="{784D31E4-E9E8-7146-B0F4-7558AF5CA5B1}"/>
              </a:ext>
            </a:extLst>
          </p:cNvPr>
          <p:cNvPicPr preferRelativeResize="0"/>
          <p:nvPr userDrawn="1"/>
        </p:nvPicPr>
        <p:blipFill rotWithShape="1">
          <a:blip r:embed="rId2">
            <a:alphaModFix/>
          </a:blip>
          <a:srcRect t="30967" b="22662"/>
          <a:stretch/>
        </p:blipFill>
        <p:spPr>
          <a:xfrm>
            <a:off x="-1" y="6187891"/>
            <a:ext cx="1445132" cy="670109"/>
          </a:xfrm>
          <a:prstGeom prst="rect">
            <a:avLst/>
          </a:prstGeom>
          <a:noFill/>
          <a:ln>
            <a:noFill/>
          </a:ln>
        </p:spPr>
      </p:pic>
      <p:cxnSp>
        <p:nvCxnSpPr>
          <p:cNvPr id="3" name="Straight Connector 2">
            <a:extLst>
              <a:ext uri="{FF2B5EF4-FFF2-40B4-BE49-F238E27FC236}">
                <a16:creationId xmlns:a16="http://schemas.microsoft.com/office/drawing/2014/main" id="{6561D525-C202-4649-B38F-740B88D82F1A}"/>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text, tableware, clipart, dishware&#10;&#10;Description automatically generated">
            <a:extLst>
              <a:ext uri="{FF2B5EF4-FFF2-40B4-BE49-F238E27FC236}">
                <a16:creationId xmlns:a16="http://schemas.microsoft.com/office/drawing/2014/main" id="{6C046911-2B72-FA43-A221-BEDB0C8C935A}"/>
              </a:ext>
            </a:extLst>
          </p:cNvPr>
          <p:cNvPicPr>
            <a:picLocks noChangeAspect="1"/>
          </p:cNvPicPr>
          <p:nvPr userDrawn="1"/>
        </p:nvPicPr>
        <p:blipFill>
          <a:blip r:embed="rId3"/>
          <a:stretch>
            <a:fillRect/>
          </a:stretch>
        </p:blipFill>
        <p:spPr>
          <a:xfrm>
            <a:off x="1689742" y="6267853"/>
            <a:ext cx="1123199" cy="383760"/>
          </a:xfrm>
          <a:prstGeom prst="rect">
            <a:avLst/>
          </a:prstGeom>
        </p:spPr>
      </p:pic>
      <p:sp>
        <p:nvSpPr>
          <p:cNvPr id="34" name="Google Shape;108;p1">
            <a:extLst>
              <a:ext uri="{FF2B5EF4-FFF2-40B4-BE49-F238E27FC236}">
                <a16:creationId xmlns:a16="http://schemas.microsoft.com/office/drawing/2014/main" id="{ACAEC8FE-E4ED-7546-92C0-BEA3AC101A0A}"/>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bg1"/>
                </a:solidFill>
                <a:latin typeface="Oswald" pitchFamily="2" charset="77"/>
                <a:ea typeface="Oswald"/>
                <a:cs typeface="Oswald"/>
                <a:sym typeface="Oswald"/>
              </a:rPr>
              <a:t>jointheexchange</a:t>
            </a:r>
            <a:r>
              <a:rPr lang="en-GB" sz="1200" dirty="0" err="1">
                <a:solidFill>
                  <a:schemeClr val="bg1"/>
                </a:solidFill>
                <a:latin typeface="Oswald" pitchFamily="2" charset="77"/>
                <a:ea typeface="Oswald"/>
                <a:cs typeface="Oswald"/>
                <a:sym typeface="Oswald"/>
              </a:rPr>
              <a:t>.co.uk</a:t>
            </a:r>
            <a:endParaRPr lang="en-GB" sz="1200" dirty="0">
              <a:solidFill>
                <a:schemeClr val="bg1"/>
              </a:solidFill>
              <a:latin typeface="Oswald" pitchFamily="2" charset="77"/>
              <a:ea typeface="Oswald"/>
              <a:cs typeface="Oswald"/>
              <a:sym typeface="Oswald"/>
            </a:endParaRPr>
          </a:p>
        </p:txBody>
      </p:sp>
      <p:sp>
        <p:nvSpPr>
          <p:cNvPr id="35" name="Google Shape;108;p1">
            <a:extLst>
              <a:ext uri="{FF2B5EF4-FFF2-40B4-BE49-F238E27FC236}">
                <a16:creationId xmlns:a16="http://schemas.microsoft.com/office/drawing/2014/main" id="{9029B805-523B-2D47-ADCF-5DABABEAFDB3}"/>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bg1"/>
                </a:solidFill>
                <a:latin typeface="Oswald" pitchFamily="2" charset="77"/>
                <a:ea typeface="Oswald"/>
                <a:cs typeface="Oswald"/>
                <a:sym typeface="Oswald"/>
              </a:rPr>
              <a:t>drugscience</a:t>
            </a:r>
            <a:r>
              <a:rPr lang="en-GB" sz="1200" b="0" i="0" dirty="0" err="1">
                <a:solidFill>
                  <a:schemeClr val="bg1"/>
                </a:solidFill>
                <a:latin typeface="Oswald" pitchFamily="2" charset="77"/>
                <a:ea typeface="Oswald"/>
                <a:cs typeface="Oswald"/>
                <a:sym typeface="Oswald"/>
              </a:rPr>
              <a:t>.org.uk</a:t>
            </a:r>
            <a:endParaRPr lang="en-GB" sz="1200" b="0" i="0" dirty="0">
              <a:solidFill>
                <a:schemeClr val="bg1"/>
              </a:solidFill>
              <a:latin typeface="Oswald" pitchFamily="2" charset="77"/>
              <a:ea typeface="Oswald"/>
              <a:cs typeface="Oswald"/>
              <a:sym typeface="Oswald"/>
            </a:endParaRPr>
          </a:p>
        </p:txBody>
      </p:sp>
    </p:spTree>
    <p:extLst>
      <p:ext uri="{BB962C8B-B14F-4D97-AF65-F5344CB8AC3E}">
        <p14:creationId xmlns:p14="http://schemas.microsoft.com/office/powerpoint/2010/main" val="471309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sp>
        <p:nvSpPr>
          <p:cNvPr id="14" name="Rectangle 13">
            <a:extLst>
              <a:ext uri="{FF2B5EF4-FFF2-40B4-BE49-F238E27FC236}">
                <a16:creationId xmlns:a16="http://schemas.microsoft.com/office/drawing/2014/main" id="{B59BC184-98F9-3942-8B97-96650D65DBE2}"/>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2894BC47-4B39-7C4F-9D83-D8E9398B0F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30" name="Google Shape;134;p4">
            <a:extLst>
              <a:ext uri="{FF2B5EF4-FFF2-40B4-BE49-F238E27FC236}">
                <a16:creationId xmlns:a16="http://schemas.microsoft.com/office/drawing/2014/main" id="{8AA06982-4603-4D4F-AE61-368F26DE6E6E}"/>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grpSp>
        <p:nvGrpSpPr>
          <p:cNvPr id="15" name="Graphic 2">
            <a:extLst>
              <a:ext uri="{FF2B5EF4-FFF2-40B4-BE49-F238E27FC236}">
                <a16:creationId xmlns:a16="http://schemas.microsoft.com/office/drawing/2014/main" id="{AA98FC7C-FCF4-1E49-A671-9A3710B736BC}"/>
              </a:ext>
            </a:extLst>
          </p:cNvPr>
          <p:cNvGrpSpPr/>
          <p:nvPr userDrawn="1"/>
        </p:nvGrpSpPr>
        <p:grpSpPr>
          <a:xfrm>
            <a:off x="4666374" y="1025719"/>
            <a:ext cx="7659851" cy="4673591"/>
            <a:chOff x="5681490" y="2134464"/>
            <a:chExt cx="6340044" cy="3868322"/>
          </a:xfrm>
          <a:solidFill>
            <a:srgbClr val="FF61FA">
              <a:alpha val="9804"/>
            </a:srgbClr>
          </a:solidFill>
        </p:grpSpPr>
        <p:sp>
          <p:nvSpPr>
            <p:cNvPr id="16" name="Freeform 15">
              <a:extLst>
                <a:ext uri="{FF2B5EF4-FFF2-40B4-BE49-F238E27FC236}">
                  <a16:creationId xmlns:a16="http://schemas.microsoft.com/office/drawing/2014/main" id="{4E8E5E6F-3CA2-4849-923E-3DD7D1D3BADB}"/>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3D41C20-6CFF-5746-8410-BC7543460AF9}"/>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E890EF95-8BA3-C443-A2B2-C309ACB190F3}"/>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7D8CE845-A325-F643-B7FE-E0CC6CC90F77}"/>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49FF4DC0-1E93-9649-AA0E-54A16D63B8DB}"/>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CC2FAA59-E77D-CB4D-B55D-BB083A4CD5A7}"/>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DD3E930D-712A-2E47-83F5-F1A29A02A10C}"/>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
        <p:nvSpPr>
          <p:cNvPr id="35" name="Google Shape;108;p1">
            <a:extLst>
              <a:ext uri="{FF2B5EF4-FFF2-40B4-BE49-F238E27FC236}">
                <a16:creationId xmlns:a16="http://schemas.microsoft.com/office/drawing/2014/main" id="{4A3A8327-59CB-204D-B7A0-65D86C202F8D}"/>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36" name="Google Shape;108;p1">
            <a:extLst>
              <a:ext uri="{FF2B5EF4-FFF2-40B4-BE49-F238E27FC236}">
                <a16:creationId xmlns:a16="http://schemas.microsoft.com/office/drawing/2014/main" id="{67C11927-1510-FA4B-A577-8E6D3912473C}"/>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spTree>
    <p:extLst>
      <p:ext uri="{BB962C8B-B14F-4D97-AF65-F5344CB8AC3E}">
        <p14:creationId xmlns:p14="http://schemas.microsoft.com/office/powerpoint/2010/main" val="40002808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grpSp>
        <p:nvGrpSpPr>
          <p:cNvPr id="10" name="Graphic 2">
            <a:extLst>
              <a:ext uri="{FF2B5EF4-FFF2-40B4-BE49-F238E27FC236}">
                <a16:creationId xmlns:a16="http://schemas.microsoft.com/office/drawing/2014/main" id="{71D7819B-8056-D947-B277-1CCE7F2064C7}"/>
              </a:ext>
            </a:extLst>
          </p:cNvPr>
          <p:cNvGrpSpPr/>
          <p:nvPr userDrawn="1"/>
        </p:nvGrpSpPr>
        <p:grpSpPr>
          <a:xfrm>
            <a:off x="4666374" y="1025719"/>
            <a:ext cx="7659851" cy="4673591"/>
            <a:chOff x="5681490" y="2134464"/>
            <a:chExt cx="6340044" cy="3868322"/>
          </a:xfrm>
          <a:solidFill>
            <a:srgbClr val="FF61FA">
              <a:alpha val="9804"/>
            </a:srgbClr>
          </a:solidFill>
        </p:grpSpPr>
        <p:sp>
          <p:nvSpPr>
            <p:cNvPr id="11" name="Freeform 10">
              <a:extLst>
                <a:ext uri="{FF2B5EF4-FFF2-40B4-BE49-F238E27FC236}">
                  <a16:creationId xmlns:a16="http://schemas.microsoft.com/office/drawing/2014/main" id="{1D59D2A1-53CB-3F4B-984B-EF3998A852F1}"/>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1E1B74A-41F4-FD40-BBE6-2E8FA75B011D}"/>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3F69755-8B27-5A48-B92A-EC4B6B11F639}"/>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F7E57DA9-73D4-3249-ADD4-DF2A18542325}"/>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F2DFA37A-3901-C840-AF05-6159C69AB378}"/>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EAFF138-560C-4540-A689-70503CC1F566}"/>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D9E51476-9493-0E4B-B299-4D64138058F2}"/>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762798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9" userDrawn="1">
          <p15:clr>
            <a:srgbClr val="F26B43"/>
          </p15:clr>
        </p15:guide>
        <p15:guide id="2" pos="74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uw14-TZT82w?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n1pCyWv5BU0?feature=oembed"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mqXqwSV3b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rugscience.org.uk/drug-inform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earetheloop.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u7-l2RQNuZ4?feature=oembed" TargetMode="Externa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EPWAF5kY9DY?feature=oembed" TargetMode="Externa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talkaboutalcohol.com/" TargetMode="External"/><Relationship Id="rId18" Type="http://schemas.openxmlformats.org/officeDocument/2006/relationships/hyperlink" Target="http://youngminds.org.uk/" TargetMode="External"/><Relationship Id="rId3" Type="http://schemas.openxmlformats.org/officeDocument/2006/relationships/image" Target="../media/image33.jpg"/><Relationship Id="rId7" Type="http://schemas.openxmlformats.org/officeDocument/2006/relationships/image" Target="../media/image37.png"/><Relationship Id="rId12" Type="http://schemas.openxmlformats.org/officeDocument/2006/relationships/hyperlink" Target="http://drugscience.org.uk/" TargetMode="External"/><Relationship Id="rId17" Type="http://schemas.openxmlformats.org/officeDocument/2006/relationships/hyperlink" Target="http://riseabove.org.uk/" TargetMode="External"/><Relationship Id="rId2" Type="http://schemas.openxmlformats.org/officeDocument/2006/relationships/notesSlide" Target="../notesSlides/notesSlide8.xml"/><Relationship Id="rId16" Type="http://schemas.openxmlformats.org/officeDocument/2006/relationships/hyperlink" Target="nhsgo.uk" TargetMode="External"/><Relationship Id="rId20" Type="http://schemas.openxmlformats.org/officeDocument/2006/relationships/image" Target="../media/image2.svg"/><Relationship Id="rId1" Type="http://schemas.openxmlformats.org/officeDocument/2006/relationships/slideLayout" Target="../slideLayouts/slideLayout5.xml"/><Relationship Id="rId6" Type="http://schemas.openxmlformats.org/officeDocument/2006/relationships/image" Target="../media/image36.jpg"/><Relationship Id="rId11" Type="http://schemas.openxmlformats.org/officeDocument/2006/relationships/hyperlink" Target="http://www.dsmfoundation.org.uk/" TargetMode="External"/><Relationship Id="rId5" Type="http://schemas.openxmlformats.org/officeDocument/2006/relationships/image" Target="../media/image35.jpg"/><Relationship Id="rId15" Type="http://schemas.openxmlformats.org/officeDocument/2006/relationships/hyperlink" Target="ithappens.education" TargetMode="External"/><Relationship Id="rId10" Type="http://schemas.openxmlformats.org/officeDocument/2006/relationships/image" Target="../media/image40.png"/><Relationship Id="rId19" Type="http://schemas.openxmlformats.org/officeDocument/2006/relationships/image" Target="../media/image1.png"/><Relationship Id="rId4" Type="http://schemas.openxmlformats.org/officeDocument/2006/relationships/image" Target="../media/image34.jpg"/><Relationship Id="rId9" Type="http://schemas.openxmlformats.org/officeDocument/2006/relationships/image" Target="../media/image39.png"/><Relationship Id="rId14" Type="http://schemas.openxmlformats.org/officeDocument/2006/relationships/hyperlink" Target="http://themix.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video" Target="https://www.youtube.com/embed/vyG4RDYPyfk?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4;p4">
            <a:extLst>
              <a:ext uri="{FF2B5EF4-FFF2-40B4-BE49-F238E27FC236}">
                <a16:creationId xmlns:a16="http://schemas.microsoft.com/office/drawing/2014/main" id="{A474C4F7-DED1-1440-B2A0-9AE7F3E6C256}"/>
              </a:ext>
            </a:extLst>
          </p:cNvPr>
          <p:cNvPicPr preferRelativeResize="0"/>
          <p:nvPr/>
        </p:nvPicPr>
        <p:blipFill rotWithShape="1">
          <a:blip r:embed="rId2">
            <a:alphaModFix/>
          </a:blip>
          <a:srcRect l="8376" t="30967" b="8302"/>
          <a:stretch/>
        </p:blipFill>
        <p:spPr>
          <a:xfrm>
            <a:off x="0" y="2334582"/>
            <a:ext cx="6824546" cy="4523418"/>
          </a:xfrm>
          <a:prstGeom prst="rect">
            <a:avLst/>
          </a:prstGeom>
          <a:noFill/>
          <a:ln>
            <a:noFill/>
          </a:ln>
        </p:spPr>
      </p:pic>
      <p:pic>
        <p:nvPicPr>
          <p:cNvPr id="3" name="Google Shape;135;p4">
            <a:extLst>
              <a:ext uri="{FF2B5EF4-FFF2-40B4-BE49-F238E27FC236}">
                <a16:creationId xmlns:a16="http://schemas.microsoft.com/office/drawing/2014/main" id="{92F8EF99-B737-E340-8F0E-39557C19B49B}"/>
              </a:ext>
            </a:extLst>
          </p:cNvPr>
          <p:cNvPicPr preferRelativeResize="0"/>
          <p:nvPr/>
        </p:nvPicPr>
        <p:blipFill rotWithShape="1">
          <a:blip r:embed="rId3">
            <a:alphaModFix/>
          </a:blip>
          <a:srcRect/>
          <a:stretch/>
        </p:blipFill>
        <p:spPr>
          <a:xfrm>
            <a:off x="345186" y="2955540"/>
            <a:ext cx="5785925" cy="4362595"/>
          </a:xfrm>
          <a:prstGeom prst="rect">
            <a:avLst/>
          </a:prstGeom>
          <a:noFill/>
          <a:ln>
            <a:noFill/>
          </a:ln>
        </p:spPr>
      </p:pic>
      <p:pic>
        <p:nvPicPr>
          <p:cNvPr id="4" name="Picture 3" descr="Shape&#10;&#10;Description automatically generated with medium confidence">
            <a:extLst>
              <a:ext uri="{FF2B5EF4-FFF2-40B4-BE49-F238E27FC236}">
                <a16:creationId xmlns:a16="http://schemas.microsoft.com/office/drawing/2014/main" id="{E0188B7B-002A-064B-8180-68707B383ECD}"/>
              </a:ext>
            </a:extLst>
          </p:cNvPr>
          <p:cNvPicPr>
            <a:picLocks noChangeAspect="1"/>
          </p:cNvPicPr>
          <p:nvPr/>
        </p:nvPicPr>
        <p:blipFill>
          <a:blip r:embed="rId4"/>
          <a:stretch>
            <a:fillRect/>
          </a:stretch>
        </p:blipFill>
        <p:spPr>
          <a:xfrm>
            <a:off x="7169732" y="2900251"/>
            <a:ext cx="4192997" cy="1432608"/>
          </a:xfrm>
          <a:prstGeom prst="rect">
            <a:avLst/>
          </a:prstGeom>
        </p:spPr>
      </p:pic>
    </p:spTree>
    <p:extLst>
      <p:ext uri="{BB962C8B-B14F-4D97-AF65-F5344CB8AC3E}">
        <p14:creationId xmlns:p14="http://schemas.microsoft.com/office/powerpoint/2010/main" val="46924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06051E-86ED-9347-A435-BD02DB253D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9" t="9467" r="7148"/>
          <a:stretch/>
        </p:blipFill>
        <p:spPr bwMode="auto">
          <a:xfrm>
            <a:off x="6095998" y="1558887"/>
            <a:ext cx="5653089" cy="374022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A8EB3227-EE64-0C44-8AD3-C309D9E3CA4C}"/>
              </a:ext>
            </a:extLst>
          </p:cNvPr>
          <p:cNvSpPr/>
          <p:nvPr/>
        </p:nvSpPr>
        <p:spPr>
          <a:xfrm>
            <a:off x="0" y="3811836"/>
            <a:ext cx="7991061" cy="1487277"/>
          </a:xfrm>
          <a:prstGeom prst="rect">
            <a:avLst/>
          </a:prstGeom>
          <a:gradFill flip="none" rotWithShape="1">
            <a:gsLst>
              <a:gs pos="0">
                <a:schemeClr val="accent1">
                  <a:lumMod val="5000"/>
                  <a:lumOff val="95000"/>
                  <a:alpha val="0"/>
                </a:schemeClr>
              </a:gs>
              <a:gs pos="20000">
                <a:srgbClr val="FF61FA"/>
              </a:gs>
              <a:gs pos="81000">
                <a:srgbClr val="FF61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58;p28">
            <a:extLst>
              <a:ext uri="{FF2B5EF4-FFF2-40B4-BE49-F238E27FC236}">
                <a16:creationId xmlns:a16="http://schemas.microsoft.com/office/drawing/2014/main" id="{AD2D4C2E-84E9-C54C-B44D-D626EE607469}"/>
              </a:ext>
            </a:extLst>
          </p:cNvPr>
          <p:cNvSpPr txBox="1">
            <a:spLocks/>
          </p:cNvSpPr>
          <p:nvPr/>
        </p:nvSpPr>
        <p:spPr>
          <a:xfrm>
            <a:off x="442910" y="1442270"/>
            <a:ext cx="5552101" cy="221951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1400"/>
            </a:pPr>
            <a:r>
              <a:rPr lang="en-GB" sz="1900" b="1" dirty="0">
                <a:solidFill>
                  <a:schemeClr val="tx1"/>
                </a:solidFill>
                <a:latin typeface="Oswald" pitchFamily="2" charset="77"/>
                <a:ea typeface="Poppins"/>
                <a:cs typeface="Poppins"/>
                <a:sym typeface="Poppins"/>
              </a:rPr>
              <a:t>Any recreational drug use is likely to carry a </a:t>
            </a:r>
            <a:br>
              <a:rPr lang="en-GB" sz="1900" b="1" dirty="0">
                <a:solidFill>
                  <a:schemeClr val="tx1"/>
                </a:solidFill>
                <a:latin typeface="Oswald" pitchFamily="2" charset="77"/>
                <a:ea typeface="Poppins"/>
                <a:cs typeface="Poppins"/>
                <a:sym typeface="Poppins"/>
              </a:rPr>
            </a:br>
            <a:r>
              <a:rPr lang="en-GB" sz="1900" b="1" dirty="0">
                <a:solidFill>
                  <a:schemeClr val="tx1"/>
                </a:solidFill>
                <a:latin typeface="Oswald" pitchFamily="2" charset="77"/>
                <a:ea typeface="Poppins"/>
                <a:cs typeface="Poppins"/>
                <a:sym typeface="Poppins"/>
              </a:rPr>
              <a:t>degree of risk. </a:t>
            </a:r>
            <a:br>
              <a:rPr lang="en-GB" sz="1900" b="1" dirty="0">
                <a:solidFill>
                  <a:srgbClr val="FF6659"/>
                </a:solidFill>
                <a:highlight>
                  <a:schemeClr val="lt1"/>
                </a:highlight>
                <a:latin typeface="Oswald" pitchFamily="2" charset="77"/>
                <a:ea typeface="Poppins"/>
                <a:cs typeface="Poppins"/>
                <a:sym typeface="Poppins"/>
              </a:rPr>
            </a:br>
            <a:br>
              <a:rPr lang="en-GB" sz="1900" b="1" dirty="0">
                <a:solidFill>
                  <a:srgbClr val="FF6659"/>
                </a:solidFill>
                <a:highlight>
                  <a:schemeClr val="lt1"/>
                </a:highlight>
                <a:latin typeface="Oswald" pitchFamily="2" charset="77"/>
                <a:ea typeface="Poppins"/>
                <a:cs typeface="Poppins"/>
                <a:sym typeface="Poppins"/>
              </a:rPr>
            </a:br>
            <a:r>
              <a:rPr lang="en-GB" sz="1900" dirty="0">
                <a:solidFill>
                  <a:schemeClr val="tx1"/>
                </a:solidFill>
                <a:latin typeface="Oswald Light" pitchFamily="2" charset="77"/>
                <a:ea typeface="Poppins"/>
                <a:cs typeface="Poppins"/>
                <a:sym typeface="Poppins"/>
              </a:rPr>
              <a:t>This includes legal highs such as alcohol and tobacco but is especially true of illegal drugs due to </a:t>
            </a:r>
            <a:r>
              <a:rPr lang="en-GB" sz="1900" b="1" dirty="0">
                <a:solidFill>
                  <a:srgbClr val="FF61FA"/>
                </a:solidFill>
                <a:latin typeface="Oswald Light" pitchFamily="2" charset="77"/>
                <a:ea typeface="Poppins"/>
                <a:cs typeface="Poppins"/>
                <a:sym typeface="Poppins"/>
              </a:rPr>
              <a:t>lack of regulation </a:t>
            </a:r>
            <a:r>
              <a:rPr lang="en-GB" sz="1900" dirty="0">
                <a:solidFill>
                  <a:schemeClr val="tx1"/>
                </a:solidFill>
                <a:latin typeface="Oswald Light" pitchFamily="2" charset="77"/>
                <a:ea typeface="Poppins"/>
                <a:cs typeface="Poppins"/>
                <a:sym typeface="Poppins"/>
              </a:rPr>
              <a:t>and the often unsafe context in which they may be consumed</a:t>
            </a:r>
            <a:r>
              <a:rPr lang="en-GB" sz="1900" dirty="0">
                <a:solidFill>
                  <a:schemeClr val="tx1"/>
                </a:solidFill>
                <a:highlight>
                  <a:schemeClr val="lt1"/>
                </a:highlight>
                <a:latin typeface="Oswald Light" pitchFamily="2" charset="77"/>
                <a:ea typeface="Poppins"/>
                <a:cs typeface="Poppins"/>
                <a:sym typeface="Poppins"/>
              </a:rPr>
              <a:t>. </a:t>
            </a:r>
            <a:endParaRPr lang="en-GB" sz="1900" dirty="0">
              <a:solidFill>
                <a:schemeClr val="tx1"/>
              </a:solidFill>
              <a:highlight>
                <a:schemeClr val="lt1"/>
              </a:highlight>
              <a:latin typeface="Oswald Light" pitchFamily="2" charset="77"/>
            </a:endParaRPr>
          </a:p>
          <a:p>
            <a:pPr>
              <a:lnSpc>
                <a:spcPct val="115000"/>
              </a:lnSpc>
              <a:spcBef>
                <a:spcPts val="800"/>
              </a:spcBef>
              <a:spcAft>
                <a:spcPts val="1200"/>
              </a:spcAft>
              <a:buClr>
                <a:schemeClr val="dk1"/>
              </a:buClr>
              <a:buSzPts val="1400"/>
            </a:pPr>
            <a:endParaRPr lang="en-GB" sz="1800" dirty="0">
              <a:highlight>
                <a:schemeClr val="lt1"/>
              </a:highlight>
              <a:latin typeface="Poppins"/>
              <a:ea typeface="Poppins"/>
              <a:cs typeface="Poppins"/>
              <a:sym typeface="Poppins"/>
            </a:endParaRPr>
          </a:p>
        </p:txBody>
      </p:sp>
      <p:sp>
        <p:nvSpPr>
          <p:cNvPr id="30" name="Google Shape;157;p28">
            <a:extLst>
              <a:ext uri="{FF2B5EF4-FFF2-40B4-BE49-F238E27FC236}">
                <a16:creationId xmlns:a16="http://schemas.microsoft.com/office/drawing/2014/main" id="{275DF6C9-4FBC-1449-971C-2E00D684D317}"/>
              </a:ext>
            </a:extLst>
          </p:cNvPr>
          <p:cNvSpPr txBox="1"/>
          <p:nvPr/>
        </p:nvSpPr>
        <p:spPr>
          <a:xfrm>
            <a:off x="442912" y="3925675"/>
            <a:ext cx="5653087" cy="122338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FF33CC"/>
              </a:buClr>
              <a:buSzPts val="1800"/>
              <a:buFont typeface="Poppins"/>
              <a:buNone/>
            </a:pPr>
            <a:r>
              <a:rPr lang="en-GB" sz="2500" dirty="0">
                <a:solidFill>
                  <a:schemeClr val="bg1"/>
                </a:solidFill>
                <a:latin typeface="Oswald" pitchFamily="2" charset="77"/>
                <a:ea typeface="Poppins"/>
                <a:cs typeface="Poppins"/>
                <a:sym typeface="Poppins"/>
              </a:rPr>
              <a:t>Harm reduction refers to policies and practices that try to reduce the harm that people do to themselves or others from their drug use.</a:t>
            </a:r>
            <a:endParaRPr sz="2500" dirty="0">
              <a:solidFill>
                <a:schemeClr val="bg1"/>
              </a:solidFill>
              <a:latin typeface="Oswald" pitchFamily="2" charset="77"/>
            </a:endParaRPr>
          </a:p>
        </p:txBody>
      </p:sp>
      <p:sp>
        <p:nvSpPr>
          <p:cNvPr id="2" name="Text Placeholder 1">
            <a:extLst>
              <a:ext uri="{FF2B5EF4-FFF2-40B4-BE49-F238E27FC236}">
                <a16:creationId xmlns:a16="http://schemas.microsoft.com/office/drawing/2014/main" id="{FB366D3B-6918-6D45-94C9-8BE5DDA0E4C6}"/>
              </a:ext>
            </a:extLst>
          </p:cNvPr>
          <p:cNvSpPr>
            <a:spLocks noGrp="1"/>
          </p:cNvSpPr>
          <p:nvPr>
            <p:ph type="body" sz="quarter" idx="10"/>
          </p:nvPr>
        </p:nvSpPr>
        <p:spPr>
          <a:xfrm>
            <a:off x="368300" y="378010"/>
            <a:ext cx="11380788" cy="508000"/>
          </a:xfrm>
          <a:prstGeom prst="rect">
            <a:avLst/>
          </a:prstGeom>
        </p:spPr>
        <p:txBody>
          <a:bodyPr/>
          <a:lstStyle/>
          <a:p>
            <a:r>
              <a:rPr lang="en-US" dirty="0"/>
              <a:t>What is harm reduction in the context of drugs education?</a:t>
            </a:r>
          </a:p>
        </p:txBody>
      </p:sp>
    </p:spTree>
    <p:extLst>
      <p:ext uri="{BB962C8B-B14F-4D97-AF65-F5344CB8AC3E}">
        <p14:creationId xmlns:p14="http://schemas.microsoft.com/office/powerpoint/2010/main" val="410941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66;p29">
            <a:extLst>
              <a:ext uri="{FF2B5EF4-FFF2-40B4-BE49-F238E27FC236}">
                <a16:creationId xmlns:a16="http://schemas.microsoft.com/office/drawing/2014/main" id="{2B0549EC-D024-4B4D-A50F-58358F1989D3}"/>
              </a:ext>
            </a:extLst>
          </p:cNvPr>
          <p:cNvSpPr txBox="1"/>
          <p:nvPr/>
        </p:nvSpPr>
        <p:spPr>
          <a:xfrm>
            <a:off x="442911" y="2064245"/>
            <a:ext cx="3157023" cy="2364900"/>
          </a:xfrm>
          <a:prstGeom prst="rect">
            <a:avLst/>
          </a:prstGeom>
          <a:solidFill>
            <a:srgbClr val="FF61FA"/>
          </a:solidFill>
          <a:ln w="12700" cap="flat" cmpd="sng">
            <a:noFill/>
            <a:prstDash val="solid"/>
            <a:miter lim="800000"/>
            <a:headEnd type="none" w="sm" len="sm"/>
            <a:tailEnd type="none" w="sm" len="sm"/>
          </a:ln>
        </p:spPr>
        <p:txBody>
          <a:bodyPr spcFirstLastPara="1" wrap="square" lIns="180000" tIns="34275" rIns="180000" bIns="34275" anchor="t" anchorCtr="0">
            <a:normAutofit/>
          </a:bodyPr>
          <a:lstStyle/>
          <a:p>
            <a:pPr marL="0" marR="0" lvl="0" indent="0" algn="l" rtl="0">
              <a:lnSpc>
                <a:spcPct val="115000"/>
              </a:lnSpc>
              <a:spcBef>
                <a:spcPts val="0"/>
              </a:spcBef>
              <a:spcAft>
                <a:spcPts val="0"/>
              </a:spcAft>
              <a:buClr>
                <a:schemeClr val="dk1"/>
              </a:buClr>
              <a:buSzPts val="1500"/>
              <a:buFont typeface="Arial"/>
              <a:buNone/>
            </a:pPr>
            <a:endParaRPr sz="1500" dirty="0">
              <a:solidFill>
                <a:schemeClr val="dk1"/>
              </a:solidFill>
              <a:latin typeface="Montserrat" pitchFamily="2" charset="77"/>
              <a:ea typeface="Poppins"/>
              <a:cs typeface="Poppins"/>
              <a:sym typeface="Poppins"/>
            </a:endParaRPr>
          </a:p>
          <a:p>
            <a:pPr marL="0" marR="0" lvl="0" indent="0" algn="l" rtl="0">
              <a:lnSpc>
                <a:spcPct val="115000"/>
              </a:lnSpc>
              <a:spcBef>
                <a:spcPts val="0"/>
              </a:spcBef>
              <a:spcAft>
                <a:spcPts val="0"/>
              </a:spcAft>
              <a:buClr>
                <a:schemeClr val="dk1"/>
              </a:buClr>
              <a:buSzPts val="1500"/>
              <a:buFont typeface="Arial"/>
              <a:buNone/>
            </a:pPr>
            <a:r>
              <a:rPr lang="en-GB" sz="1600" b="1" dirty="0">
                <a:solidFill>
                  <a:schemeClr val="bg1"/>
                </a:solidFill>
                <a:latin typeface="Oswald" pitchFamily="2" charset="77"/>
                <a:ea typeface="Poppins"/>
                <a:cs typeface="Poppins"/>
                <a:sym typeface="Poppins"/>
              </a:rPr>
              <a:t>Profile</a:t>
            </a:r>
            <a:endParaRPr sz="1600" b="1" dirty="0">
              <a:solidFill>
                <a:schemeClr val="bg1"/>
              </a:solidFill>
              <a:latin typeface="Oswald" pitchFamily="2" charset="77"/>
              <a:ea typeface="Poppins"/>
              <a:cs typeface="Poppins"/>
              <a:sym typeface="Poppins"/>
            </a:endParaRPr>
          </a:p>
          <a:p>
            <a:pPr marL="292100" marR="0" lvl="0" indent="-285750" algn="l" rtl="0">
              <a:lnSpc>
                <a:spcPct val="115000"/>
              </a:lnSpc>
              <a:spcBef>
                <a:spcPts val="800"/>
              </a:spcBef>
              <a:spcAft>
                <a:spcPts val="0"/>
              </a:spcAft>
              <a:buClr>
                <a:schemeClr val="bg1"/>
              </a:buClr>
              <a:buSzPts val="1500"/>
              <a:buFont typeface="Arial" panose="020B0604020202020204" pitchFamily="34" charset="0"/>
              <a:buChar char="•"/>
            </a:pPr>
            <a:r>
              <a:rPr lang="en-GB" sz="1500" dirty="0">
                <a:solidFill>
                  <a:schemeClr val="bg1"/>
                </a:solidFill>
                <a:latin typeface="Oswald" pitchFamily="2" charset="77"/>
                <a:ea typeface="Poppins"/>
                <a:cs typeface="Poppins"/>
                <a:sym typeface="Poppins"/>
              </a:rPr>
              <a:t>16 year old boy</a:t>
            </a:r>
            <a:endParaRPr sz="1100" dirty="0">
              <a:solidFill>
                <a:schemeClr val="bg1"/>
              </a:solidFill>
              <a:latin typeface="Oswald" pitchFamily="2" charset="77"/>
            </a:endParaRPr>
          </a:p>
          <a:p>
            <a:pPr marL="292100" marR="0" lvl="0" indent="-285750" algn="l" rtl="0">
              <a:lnSpc>
                <a:spcPct val="115000"/>
              </a:lnSpc>
              <a:spcBef>
                <a:spcPts val="800"/>
              </a:spcBef>
              <a:spcAft>
                <a:spcPts val="0"/>
              </a:spcAft>
              <a:buClr>
                <a:schemeClr val="bg1"/>
              </a:buClr>
              <a:buSzPts val="1500"/>
              <a:buFont typeface="Arial" panose="020B0604020202020204" pitchFamily="34" charset="0"/>
              <a:buChar char="•"/>
            </a:pPr>
            <a:r>
              <a:rPr lang="en-GB" sz="1500" dirty="0">
                <a:solidFill>
                  <a:schemeClr val="bg1"/>
                </a:solidFill>
                <a:latin typeface="Oswald" pitchFamily="2" charset="77"/>
                <a:ea typeface="Poppins"/>
                <a:cs typeface="Poppins"/>
                <a:sym typeface="Poppins"/>
              </a:rPr>
              <a:t>Slim build</a:t>
            </a:r>
            <a:endParaRPr sz="1100" dirty="0">
              <a:solidFill>
                <a:schemeClr val="bg1"/>
              </a:solidFill>
              <a:latin typeface="Oswald" pitchFamily="2" charset="77"/>
            </a:endParaRPr>
          </a:p>
          <a:p>
            <a:pPr marL="292100" marR="0" lvl="0" indent="-285750" algn="l" rtl="0">
              <a:lnSpc>
                <a:spcPct val="115000"/>
              </a:lnSpc>
              <a:spcBef>
                <a:spcPts val="800"/>
              </a:spcBef>
              <a:spcAft>
                <a:spcPts val="0"/>
              </a:spcAft>
              <a:buClr>
                <a:schemeClr val="bg1"/>
              </a:buClr>
              <a:buSzPts val="1500"/>
              <a:buFont typeface="Arial" panose="020B0604020202020204" pitchFamily="34" charset="0"/>
              <a:buChar char="•"/>
            </a:pPr>
            <a:r>
              <a:rPr lang="en-GB" sz="1500" dirty="0">
                <a:solidFill>
                  <a:schemeClr val="bg1"/>
                </a:solidFill>
                <a:latin typeface="Oswald" pitchFamily="2" charset="77"/>
                <a:ea typeface="Poppins"/>
                <a:cs typeface="Poppins"/>
                <a:sym typeface="Poppins"/>
              </a:rPr>
              <a:t>Taking prescribed Xanax (an anti-anxiety medication) on prescription from his doctor</a:t>
            </a:r>
            <a:endParaRPr sz="1500" dirty="0">
              <a:solidFill>
                <a:schemeClr val="bg1"/>
              </a:solidFill>
              <a:latin typeface="Oswald" pitchFamily="2" charset="77"/>
              <a:ea typeface="Poppins"/>
              <a:cs typeface="Poppins"/>
              <a:sym typeface="Poppins"/>
            </a:endParaRPr>
          </a:p>
        </p:txBody>
      </p:sp>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a:prstGeom prst="rect">
            <a:avLst/>
          </a:prstGeom>
        </p:spPr>
        <p:txBody>
          <a:bodyPr/>
          <a:lstStyle/>
          <a:p>
            <a:r>
              <a:rPr lang="en-US" dirty="0"/>
              <a:t>Scenario…</a:t>
            </a:r>
          </a:p>
        </p:txBody>
      </p:sp>
      <p:pic>
        <p:nvPicPr>
          <p:cNvPr id="5" name="Picture 4" descr="A picture containing doll&#10;&#10;Description automatically generated">
            <a:extLst>
              <a:ext uri="{FF2B5EF4-FFF2-40B4-BE49-F238E27FC236}">
                <a16:creationId xmlns:a16="http://schemas.microsoft.com/office/drawing/2014/main" id="{3F9D75CC-F6F1-494B-AE9E-C618B81DC1ED}"/>
              </a:ext>
            </a:extLst>
          </p:cNvPr>
          <p:cNvPicPr>
            <a:picLocks noChangeAspect="1"/>
          </p:cNvPicPr>
          <p:nvPr/>
        </p:nvPicPr>
        <p:blipFill>
          <a:blip r:embed="rId3"/>
          <a:stretch>
            <a:fillRect/>
          </a:stretch>
        </p:blipFill>
        <p:spPr>
          <a:xfrm>
            <a:off x="3117713" y="0"/>
            <a:ext cx="1722396" cy="5871804"/>
          </a:xfrm>
          <a:prstGeom prst="rect">
            <a:avLst/>
          </a:prstGeom>
        </p:spPr>
      </p:pic>
      <p:sp>
        <p:nvSpPr>
          <p:cNvPr id="7" name="Google Shape;164;p29">
            <a:extLst>
              <a:ext uri="{FF2B5EF4-FFF2-40B4-BE49-F238E27FC236}">
                <a16:creationId xmlns:a16="http://schemas.microsoft.com/office/drawing/2014/main" id="{F9D3660F-3290-084C-A911-18FBC29542C1}"/>
              </a:ext>
            </a:extLst>
          </p:cNvPr>
          <p:cNvSpPr txBox="1">
            <a:spLocks/>
          </p:cNvSpPr>
          <p:nvPr/>
        </p:nvSpPr>
        <p:spPr>
          <a:xfrm>
            <a:off x="4792836" y="1537641"/>
            <a:ext cx="3810313" cy="4052931"/>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980"/>
              </a:lnSpc>
              <a:buClr>
                <a:schemeClr val="dk1"/>
              </a:buClr>
              <a:buSzPct val="100000"/>
            </a:pPr>
            <a:r>
              <a:rPr lang="en-GB" sz="1700" dirty="0">
                <a:solidFill>
                  <a:schemeClr val="tx1">
                    <a:lumMod val="65000"/>
                    <a:lumOff val="35000"/>
                  </a:schemeClr>
                </a:solidFill>
                <a:latin typeface="Oswald Light" pitchFamily="2" charset="77"/>
                <a:ea typeface="Poppins"/>
                <a:cs typeface="Poppins"/>
                <a:sym typeface="Poppins"/>
              </a:rPr>
              <a:t>Ben is struggling with the pressure of his GCSEs. He has never taken drugs before but he is desperate to relax and is looking for a way to switch off. He sneaks out to the park on Friday evening (telling his mum that he was going to the cinema) and meets up with some friends who are drinking beers. They are approached by a drug dealer who offers them ‘K’ (Ketamine). </a:t>
            </a:r>
            <a:br>
              <a:rPr lang="en-GB" sz="1700" dirty="0">
                <a:solidFill>
                  <a:schemeClr val="tx1"/>
                </a:solidFill>
                <a:latin typeface="Oswald" pitchFamily="2" charset="77"/>
                <a:ea typeface="Poppins"/>
                <a:cs typeface="Poppins"/>
                <a:sym typeface="Poppins"/>
              </a:rPr>
            </a:br>
            <a:endParaRPr lang="en-GB" sz="1700" dirty="0">
              <a:solidFill>
                <a:schemeClr val="tx1"/>
              </a:solidFill>
              <a:latin typeface="Oswald" pitchFamily="2" charset="77"/>
              <a:ea typeface="Poppins"/>
              <a:cs typeface="Poppins"/>
              <a:sym typeface="Poppins"/>
            </a:endParaRPr>
          </a:p>
          <a:p>
            <a:pPr>
              <a:lnSpc>
                <a:spcPts val="1980"/>
              </a:lnSpc>
              <a:spcBef>
                <a:spcPts val="800"/>
              </a:spcBef>
              <a:buClr>
                <a:schemeClr val="dk1"/>
              </a:buClr>
              <a:buSzPct val="100000"/>
            </a:pPr>
            <a:r>
              <a:rPr lang="en-GB" sz="1700" b="1" dirty="0">
                <a:solidFill>
                  <a:schemeClr val="tx1"/>
                </a:solidFill>
                <a:latin typeface="Oswald" pitchFamily="2" charset="77"/>
                <a:ea typeface="Poppins"/>
                <a:cs typeface="Poppins"/>
                <a:sym typeface="Poppins"/>
              </a:rPr>
              <a:t>His friends buy a gram for £21 and offer Ben some saying it will help him relax. Ben is reluctant but his friends tease him for being pathetic. Ben gives in and snorts some.</a:t>
            </a:r>
            <a:endParaRPr lang="en-GB" sz="1700" b="1" dirty="0">
              <a:solidFill>
                <a:schemeClr val="tx1"/>
              </a:solidFill>
              <a:latin typeface="Oswald" pitchFamily="2" charset="77"/>
            </a:endParaRPr>
          </a:p>
        </p:txBody>
      </p:sp>
      <p:sp>
        <p:nvSpPr>
          <p:cNvPr id="8" name="Google Shape;166;p29">
            <a:extLst>
              <a:ext uri="{FF2B5EF4-FFF2-40B4-BE49-F238E27FC236}">
                <a16:creationId xmlns:a16="http://schemas.microsoft.com/office/drawing/2014/main" id="{CAA949DB-BE0C-6D43-BEE9-E19EA661278D}"/>
              </a:ext>
            </a:extLst>
          </p:cNvPr>
          <p:cNvSpPr txBox="1"/>
          <p:nvPr/>
        </p:nvSpPr>
        <p:spPr>
          <a:xfrm>
            <a:off x="8927155" y="1566532"/>
            <a:ext cx="2821934" cy="4024039"/>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288000" tIns="288000" rIns="288000" bIns="288000" anchor="t" anchorCtr="0">
            <a:normAutofit fontScale="85000" lnSpcReduction="10000"/>
          </a:bodyPr>
          <a:lstStyle/>
          <a:p>
            <a:pPr lvl="0">
              <a:lnSpc>
                <a:spcPct val="120000"/>
              </a:lnSpc>
              <a:buClr>
                <a:schemeClr val="dk1"/>
              </a:buClr>
              <a:buSzPts val="1500"/>
            </a:pPr>
            <a:r>
              <a:rPr lang="en-GB" sz="2000" dirty="0">
                <a:solidFill>
                  <a:schemeClr val="tx1"/>
                </a:solidFill>
                <a:latin typeface="Oswald" pitchFamily="2" charset="77"/>
                <a:ea typeface="Poppins"/>
                <a:cs typeface="Poppins"/>
                <a:sym typeface="Poppins"/>
              </a:rPr>
              <a:t>Think back to last lesson. Based on what you know about the drug, the set and the setting, what are the possible dangers in this situation? </a:t>
            </a:r>
          </a:p>
          <a:p>
            <a:pPr lvl="0">
              <a:lnSpc>
                <a:spcPct val="120000"/>
              </a:lnSpc>
              <a:buClr>
                <a:schemeClr val="dk1"/>
              </a:buClr>
              <a:buSzPts val="1500"/>
            </a:pPr>
            <a:endParaRPr lang="en-GB" sz="2000" dirty="0">
              <a:solidFill>
                <a:schemeClr val="tx1"/>
              </a:solidFill>
              <a:latin typeface="Oswald" pitchFamily="2" charset="77"/>
              <a:ea typeface="Poppins"/>
              <a:cs typeface="Poppins"/>
              <a:sym typeface="Poppins"/>
            </a:endParaRPr>
          </a:p>
          <a:p>
            <a:pPr lvl="0">
              <a:lnSpc>
                <a:spcPct val="120000"/>
              </a:lnSpc>
              <a:buClr>
                <a:schemeClr val="dk1"/>
              </a:buClr>
              <a:buSzPts val="1500"/>
            </a:pPr>
            <a:r>
              <a:rPr lang="en-GB" sz="2000" dirty="0">
                <a:solidFill>
                  <a:schemeClr val="tx1"/>
                </a:solidFill>
                <a:latin typeface="Oswald" pitchFamily="2" charset="77"/>
                <a:ea typeface="Poppins"/>
                <a:cs typeface="Poppins"/>
                <a:sym typeface="Poppins"/>
              </a:rPr>
              <a:t>If we were to replay this scenario, what advice would you give Ben in order to reduce the possibility of harm?</a:t>
            </a:r>
          </a:p>
        </p:txBody>
      </p:sp>
      <p:pic>
        <p:nvPicPr>
          <p:cNvPr id="10" name="Graphic 9">
            <a:extLst>
              <a:ext uri="{FF2B5EF4-FFF2-40B4-BE49-F238E27FC236}">
                <a16:creationId xmlns:a16="http://schemas.microsoft.com/office/drawing/2014/main" id="{9A41B5DA-46E8-D643-BD1C-3F14B1C5FC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78273" y="4400988"/>
            <a:ext cx="1470816" cy="1470816"/>
          </a:xfrm>
          <a:prstGeom prst="rect">
            <a:avLst/>
          </a:prstGeom>
        </p:spPr>
      </p:pic>
    </p:spTree>
    <p:extLst>
      <p:ext uri="{BB962C8B-B14F-4D97-AF65-F5344CB8AC3E}">
        <p14:creationId xmlns:p14="http://schemas.microsoft.com/office/powerpoint/2010/main" val="252715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Due to ilicit nature of drug use Lesson 2">
            <a:hlinkClick r:id="" action="ppaction://media"/>
            <a:extLst>
              <a:ext uri="{FF2B5EF4-FFF2-40B4-BE49-F238E27FC236}">
                <a16:creationId xmlns:a16="http://schemas.microsoft.com/office/drawing/2014/main" id="{DAEA2FF6-5CC8-1546-9E38-DA0CA4B65CEC}"/>
              </a:ext>
            </a:extLst>
          </p:cNvPr>
          <p:cNvPicPr>
            <a:picLocks noRot="1" noChangeAspect="1"/>
          </p:cNvPicPr>
          <p:nvPr>
            <a:videoFile r:link="rId1"/>
          </p:nvPr>
        </p:nvPicPr>
        <p:blipFill>
          <a:blip r:embed="rId3"/>
          <a:stretch>
            <a:fillRect/>
          </a:stretch>
        </p:blipFill>
        <p:spPr>
          <a:xfrm>
            <a:off x="6001830" y="1913138"/>
            <a:ext cx="5747257" cy="3247200"/>
          </a:xfrm>
          <a:prstGeom prst="rect">
            <a:avLst/>
          </a:prstGeom>
        </p:spPr>
      </p:pic>
      <p:sp>
        <p:nvSpPr>
          <p:cNvPr id="2" name="Text Placeholder 1">
            <a:extLst>
              <a:ext uri="{FF2B5EF4-FFF2-40B4-BE49-F238E27FC236}">
                <a16:creationId xmlns:a16="http://schemas.microsoft.com/office/drawing/2014/main" id="{FDD0C210-271B-3947-AEFA-95180E4E5C9E}"/>
              </a:ext>
            </a:extLst>
          </p:cNvPr>
          <p:cNvSpPr>
            <a:spLocks noGrp="1"/>
          </p:cNvSpPr>
          <p:nvPr>
            <p:ph type="body" sz="quarter" idx="10"/>
          </p:nvPr>
        </p:nvSpPr>
        <p:spPr>
          <a:xfrm>
            <a:off x="356725" y="342398"/>
            <a:ext cx="11835275" cy="508000"/>
          </a:xfrm>
          <a:prstGeom prst="rect">
            <a:avLst/>
          </a:prstGeom>
        </p:spPr>
        <p:txBody>
          <a:bodyPr/>
          <a:lstStyle/>
          <a:p>
            <a:r>
              <a:rPr lang="en-US" sz="3000" dirty="0"/>
              <a:t>Due to the illicit nature of drug use there is </a:t>
            </a:r>
            <a:r>
              <a:rPr lang="en-US" sz="3000" u="sng" dirty="0"/>
              <a:t>no quality </a:t>
            </a:r>
            <a:r>
              <a:rPr lang="en-US" sz="3000" dirty="0"/>
              <a:t>control over street drugs. </a:t>
            </a:r>
          </a:p>
          <a:p>
            <a:endParaRPr lang="en-US" dirty="0"/>
          </a:p>
        </p:txBody>
      </p:sp>
      <p:sp>
        <p:nvSpPr>
          <p:cNvPr id="18" name="Text Placeholder 17">
            <a:extLst>
              <a:ext uri="{FF2B5EF4-FFF2-40B4-BE49-F238E27FC236}">
                <a16:creationId xmlns:a16="http://schemas.microsoft.com/office/drawing/2014/main" id="{1CCE4800-8932-D348-936A-4B1D75965586}"/>
              </a:ext>
            </a:extLst>
          </p:cNvPr>
          <p:cNvSpPr>
            <a:spLocks noGrp="1"/>
          </p:cNvSpPr>
          <p:nvPr>
            <p:ph type="body" sz="quarter" idx="11"/>
          </p:nvPr>
        </p:nvSpPr>
        <p:spPr>
          <a:prstGeom prst="rect">
            <a:avLst/>
          </a:prstGeom>
        </p:spPr>
        <p:txBody>
          <a:bodyPr/>
          <a:lstStyle/>
          <a:p>
            <a:r>
              <a:rPr lang="en-US" dirty="0"/>
              <a:t>How do you know what you are taking?</a:t>
            </a:r>
          </a:p>
          <a:p>
            <a:endParaRPr lang="en-US" dirty="0"/>
          </a:p>
        </p:txBody>
      </p:sp>
      <p:sp>
        <p:nvSpPr>
          <p:cNvPr id="34" name="Google Shape;126;p3">
            <a:extLst>
              <a:ext uri="{FF2B5EF4-FFF2-40B4-BE49-F238E27FC236}">
                <a16:creationId xmlns:a16="http://schemas.microsoft.com/office/drawing/2014/main" id="{FAA54689-1B41-F54E-8CD3-C95CCB47C3BE}"/>
              </a:ext>
            </a:extLst>
          </p:cNvPr>
          <p:cNvSpPr txBox="1"/>
          <p:nvPr/>
        </p:nvSpPr>
        <p:spPr>
          <a:xfrm>
            <a:off x="442913" y="1824238"/>
            <a:ext cx="5297488" cy="2554505"/>
          </a:xfrm>
          <a:prstGeom prst="rect">
            <a:avLst/>
          </a:prstGeom>
          <a:noFill/>
          <a:ln>
            <a:noFill/>
          </a:ln>
        </p:spPr>
        <p:txBody>
          <a:bodyPr spcFirstLastPara="1" wrap="square" lIns="91425" tIns="45700" rIns="91425" bIns="45700" anchor="t" anchorCtr="0">
            <a:spAutoFit/>
          </a:bodyPr>
          <a:lstStyle/>
          <a:p>
            <a:pPr lvl="0"/>
            <a:r>
              <a:rPr lang="en-GB" sz="2000" dirty="0">
                <a:solidFill>
                  <a:schemeClr val="tx1">
                    <a:lumMod val="65000"/>
                    <a:lumOff val="35000"/>
                  </a:schemeClr>
                </a:solidFill>
                <a:latin typeface="Oswald Light" pitchFamily="2" charset="77"/>
                <a:ea typeface="Poppins"/>
                <a:cs typeface="Poppins"/>
                <a:sym typeface="Poppins"/>
              </a:rPr>
              <a:t>The biggest risk when it comes to taking illegal drugs is the fact that these drugs are made by people involved in the illegal drugs trade with the motive of </a:t>
            </a:r>
            <a:r>
              <a:rPr lang="en-GB" sz="2000" b="1" dirty="0">
                <a:solidFill>
                  <a:schemeClr val="tx1">
                    <a:lumMod val="65000"/>
                    <a:lumOff val="35000"/>
                  </a:schemeClr>
                </a:solidFill>
                <a:latin typeface="Oswald Light" pitchFamily="2" charset="77"/>
                <a:ea typeface="Poppins"/>
                <a:cs typeface="Poppins"/>
                <a:sym typeface="Poppins"/>
              </a:rPr>
              <a:t>profit</a:t>
            </a:r>
            <a:r>
              <a:rPr lang="en-GB" sz="2000" dirty="0">
                <a:solidFill>
                  <a:schemeClr val="tx1">
                    <a:lumMod val="65000"/>
                    <a:lumOff val="35000"/>
                  </a:schemeClr>
                </a:solidFill>
                <a:latin typeface="Oswald Light" pitchFamily="2" charset="77"/>
                <a:ea typeface="Poppins"/>
                <a:cs typeface="Poppins"/>
                <a:sym typeface="Poppins"/>
              </a:rPr>
              <a:t>, not with the motive of your safety! </a:t>
            </a:r>
          </a:p>
          <a:p>
            <a:pPr lvl="0"/>
            <a:endParaRPr lang="en-GB" sz="1500" dirty="0">
              <a:solidFill>
                <a:schemeClr val="tx1">
                  <a:lumMod val="65000"/>
                  <a:lumOff val="35000"/>
                </a:schemeClr>
              </a:solidFill>
              <a:latin typeface="Oswald Light" pitchFamily="2" charset="77"/>
              <a:ea typeface="Poppins"/>
              <a:cs typeface="Poppins"/>
              <a:sym typeface="Poppins"/>
            </a:endParaRPr>
          </a:p>
          <a:p>
            <a:pPr lvl="0"/>
            <a:r>
              <a:rPr lang="en-GB" sz="2000" dirty="0">
                <a:solidFill>
                  <a:schemeClr val="tx1">
                    <a:lumMod val="65000"/>
                    <a:lumOff val="35000"/>
                  </a:schemeClr>
                </a:solidFill>
                <a:latin typeface="Oswald Light" pitchFamily="2" charset="77"/>
                <a:ea typeface="Poppins"/>
                <a:cs typeface="Poppins"/>
                <a:sym typeface="Poppins"/>
              </a:rPr>
              <a:t>Without getting them professionally checked, there is no way you can possibly know exactly what chemicals, or how much of them, is in a drug from an illegal source. </a:t>
            </a:r>
          </a:p>
        </p:txBody>
      </p:sp>
      <p:sp>
        <p:nvSpPr>
          <p:cNvPr id="35" name="Rectangle 34">
            <a:extLst>
              <a:ext uri="{FF2B5EF4-FFF2-40B4-BE49-F238E27FC236}">
                <a16:creationId xmlns:a16="http://schemas.microsoft.com/office/drawing/2014/main" id="{8538299A-F3EC-DE44-809D-F26DCD23FD17}"/>
              </a:ext>
            </a:extLst>
          </p:cNvPr>
          <p:cNvSpPr/>
          <p:nvPr/>
        </p:nvSpPr>
        <p:spPr>
          <a:xfrm>
            <a:off x="1" y="4427182"/>
            <a:ext cx="6933234" cy="1240597"/>
          </a:xfrm>
          <a:prstGeom prst="rect">
            <a:avLst/>
          </a:prstGeom>
          <a:gradFill flip="none" rotWithShape="1">
            <a:gsLst>
              <a:gs pos="0">
                <a:schemeClr val="accent1">
                  <a:lumMod val="5000"/>
                  <a:lumOff val="95000"/>
                  <a:alpha val="0"/>
                </a:schemeClr>
              </a:gs>
              <a:gs pos="20000">
                <a:srgbClr val="FF61FA"/>
              </a:gs>
              <a:gs pos="81000">
                <a:srgbClr val="FF61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57;p28">
            <a:extLst>
              <a:ext uri="{FF2B5EF4-FFF2-40B4-BE49-F238E27FC236}">
                <a16:creationId xmlns:a16="http://schemas.microsoft.com/office/drawing/2014/main" id="{2E68D8D9-DC1A-724D-A924-653F6710CC84}"/>
              </a:ext>
            </a:extLst>
          </p:cNvPr>
          <p:cNvSpPr txBox="1"/>
          <p:nvPr/>
        </p:nvSpPr>
        <p:spPr>
          <a:xfrm>
            <a:off x="442912" y="4597372"/>
            <a:ext cx="5020339" cy="900216"/>
          </a:xfrm>
          <a:prstGeom prst="rect">
            <a:avLst/>
          </a:prstGeom>
          <a:noFill/>
          <a:ln>
            <a:noFill/>
          </a:ln>
        </p:spPr>
        <p:txBody>
          <a:bodyPr spcFirstLastPara="1" wrap="square" lIns="68575" tIns="34275" rIns="68575" bIns="34275" anchor="t" anchorCtr="0">
            <a:spAutoFit/>
          </a:bodyPr>
          <a:lstStyle/>
          <a:p>
            <a:pPr lvl="0">
              <a:buClr>
                <a:srgbClr val="FF33CC"/>
              </a:buClr>
              <a:buSzPts val="1800"/>
            </a:pPr>
            <a:r>
              <a:rPr lang="en-GB" sz="1800" dirty="0">
                <a:solidFill>
                  <a:schemeClr val="bg1"/>
                </a:solidFill>
                <a:latin typeface="Oswald" pitchFamily="2" charset="77"/>
                <a:ea typeface="Poppins"/>
                <a:cs typeface="Poppins"/>
                <a:sym typeface="Poppins"/>
              </a:rPr>
              <a:t>*Drug dealers are not medically or pharmaceutically trained to synthesise drugs. Even if you know your drug dealer, they might not even know what they're giving you. </a:t>
            </a:r>
          </a:p>
        </p:txBody>
      </p:sp>
    </p:spTree>
    <p:extLst>
      <p:ext uri="{BB962C8B-B14F-4D97-AF65-F5344CB8AC3E}">
        <p14:creationId xmlns:p14="http://schemas.microsoft.com/office/powerpoint/2010/main" val="9055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p:txBody>
          <a:bodyPr/>
          <a:lstStyle/>
          <a:p>
            <a:r>
              <a:rPr lang="en-US" dirty="0"/>
              <a:t>Drug testing… </a:t>
            </a:r>
          </a:p>
        </p:txBody>
      </p:sp>
      <p:sp>
        <p:nvSpPr>
          <p:cNvPr id="9" name="Google Shape;126;p3">
            <a:extLst>
              <a:ext uri="{FF2B5EF4-FFF2-40B4-BE49-F238E27FC236}">
                <a16:creationId xmlns:a16="http://schemas.microsoft.com/office/drawing/2014/main" id="{5BF6B169-DA5B-5744-B399-67396241CE61}"/>
              </a:ext>
            </a:extLst>
          </p:cNvPr>
          <p:cNvSpPr txBox="1"/>
          <p:nvPr/>
        </p:nvSpPr>
        <p:spPr>
          <a:xfrm>
            <a:off x="442913" y="1967080"/>
            <a:ext cx="6052480" cy="2923837"/>
          </a:xfrm>
          <a:prstGeom prst="rect">
            <a:avLst/>
          </a:prstGeom>
          <a:noFill/>
          <a:ln>
            <a:noFill/>
          </a:ln>
        </p:spPr>
        <p:txBody>
          <a:bodyPr spcFirstLastPara="1" wrap="square" lIns="91425" tIns="45700" rIns="91425" bIns="45700" anchor="t" anchorCtr="0">
            <a:spAutoFit/>
          </a:bodyPr>
          <a:lstStyle/>
          <a:p>
            <a:pPr lvl="0"/>
            <a:r>
              <a:rPr lang="en-GB" sz="1800" dirty="0">
                <a:solidFill>
                  <a:schemeClr val="tx1">
                    <a:lumMod val="65000"/>
                    <a:lumOff val="35000"/>
                  </a:schemeClr>
                </a:solidFill>
                <a:latin typeface="Oswald Light" pitchFamily="2" charset="77"/>
                <a:ea typeface="Poppins"/>
                <a:cs typeface="Poppins"/>
                <a:sym typeface="Poppins"/>
              </a:rPr>
              <a:t>The Loop are an organisation that test drug samples at a number of festivals and clubs. If they find a significant number of pills or powders that have been cut with dangerous substances, or if there is a particularly ‘pure’ drug at a festival, they put out warnings on social media like this. </a:t>
            </a:r>
          </a:p>
          <a:p>
            <a:pPr lvl="0"/>
            <a:endParaRPr lang="en-GB" sz="1700" dirty="0">
              <a:solidFill>
                <a:schemeClr val="tx1"/>
              </a:solidFill>
              <a:latin typeface="Montserrat Light" pitchFamily="2" charset="77"/>
              <a:ea typeface="Poppins"/>
              <a:cs typeface="Poppins"/>
              <a:sym typeface="Poppins"/>
            </a:endParaRPr>
          </a:p>
          <a:p>
            <a:pPr lvl="0"/>
            <a:r>
              <a:rPr lang="en-GB" sz="2600" dirty="0">
                <a:solidFill>
                  <a:srgbClr val="FF61FA"/>
                </a:solidFill>
                <a:latin typeface="Oswald" pitchFamily="2" charset="77"/>
                <a:ea typeface="Poppins"/>
                <a:cs typeface="Poppins"/>
                <a:sym typeface="Poppins"/>
              </a:rPr>
              <a:t>Have a read </a:t>
            </a:r>
            <a:br>
              <a:rPr lang="en-GB" sz="2600" b="1" dirty="0">
                <a:solidFill>
                  <a:srgbClr val="FF61FA"/>
                </a:solidFill>
                <a:latin typeface="Oswald" pitchFamily="2" charset="77"/>
                <a:ea typeface="Poppins"/>
                <a:cs typeface="Poppins"/>
                <a:sym typeface="Poppins"/>
              </a:rPr>
            </a:br>
            <a:r>
              <a:rPr lang="en-GB" sz="2600" b="1" dirty="0">
                <a:solidFill>
                  <a:srgbClr val="FF61FA"/>
                </a:solidFill>
                <a:latin typeface="Oswald" pitchFamily="2" charset="77"/>
                <a:ea typeface="Poppins"/>
                <a:cs typeface="Poppins"/>
                <a:sym typeface="Poppins"/>
              </a:rPr>
              <a:t>What is the issue </a:t>
            </a:r>
            <a:br>
              <a:rPr lang="en-GB" sz="2600" b="1" dirty="0">
                <a:solidFill>
                  <a:srgbClr val="FF61FA"/>
                </a:solidFill>
                <a:latin typeface="Oswald" pitchFamily="2" charset="77"/>
                <a:ea typeface="Poppins"/>
                <a:cs typeface="Poppins"/>
                <a:sym typeface="Poppins"/>
              </a:rPr>
            </a:br>
            <a:r>
              <a:rPr lang="en-GB" sz="2600" b="1" dirty="0">
                <a:solidFill>
                  <a:srgbClr val="FF61FA"/>
                </a:solidFill>
                <a:latin typeface="Oswald" pitchFamily="2" charset="77"/>
                <a:ea typeface="Poppins"/>
                <a:cs typeface="Poppins"/>
                <a:sym typeface="Poppins"/>
              </a:rPr>
              <a:t>with MDMA now?</a:t>
            </a:r>
          </a:p>
          <a:p>
            <a:pPr lvl="0"/>
            <a:endParaRPr lang="en-GB" sz="1700" dirty="0">
              <a:solidFill>
                <a:schemeClr val="tx1"/>
              </a:solidFill>
              <a:latin typeface="Montserrat Light" pitchFamily="2" charset="77"/>
              <a:ea typeface="Poppins"/>
              <a:cs typeface="Poppins"/>
              <a:sym typeface="Poppins"/>
            </a:endParaRPr>
          </a:p>
        </p:txBody>
      </p:sp>
      <p:pic>
        <p:nvPicPr>
          <p:cNvPr id="5" name="Google Shape;192;p32">
            <a:extLst>
              <a:ext uri="{FF2B5EF4-FFF2-40B4-BE49-F238E27FC236}">
                <a16:creationId xmlns:a16="http://schemas.microsoft.com/office/drawing/2014/main" id="{CBC6157C-32D6-9C4A-9FE4-7B5E617E5451}"/>
              </a:ext>
            </a:extLst>
          </p:cNvPr>
          <p:cNvPicPr preferRelativeResize="0"/>
          <p:nvPr/>
        </p:nvPicPr>
        <p:blipFill rotWithShape="1">
          <a:blip r:embed="rId2">
            <a:alphaModFix/>
          </a:blip>
          <a:srcRect l="45417" t="28642" r="27151" b="14266"/>
          <a:stretch/>
        </p:blipFill>
        <p:spPr>
          <a:xfrm>
            <a:off x="7508242" y="1503817"/>
            <a:ext cx="3504327" cy="4102613"/>
          </a:xfrm>
          <a:prstGeom prst="rect">
            <a:avLst/>
          </a:prstGeom>
          <a:noFill/>
          <a:ln>
            <a:noFill/>
          </a:ln>
        </p:spPr>
      </p:pic>
    </p:spTree>
    <p:extLst>
      <p:ext uri="{BB962C8B-B14F-4D97-AF65-F5344CB8AC3E}">
        <p14:creationId xmlns:p14="http://schemas.microsoft.com/office/powerpoint/2010/main" val="146441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0E8FCD-A416-104E-BACF-8546FF1ECC42}"/>
              </a:ext>
            </a:extLst>
          </p:cNvPr>
          <p:cNvSpPr txBox="1"/>
          <p:nvPr/>
        </p:nvSpPr>
        <p:spPr>
          <a:xfrm>
            <a:off x="333487" y="716799"/>
            <a:ext cx="4726194" cy="1938992"/>
          </a:xfrm>
          <a:prstGeom prst="rect">
            <a:avLst/>
          </a:prstGeom>
          <a:noFill/>
        </p:spPr>
        <p:txBody>
          <a:bodyPr wrap="square" rtlCol="0">
            <a:spAutoFit/>
          </a:bodyPr>
          <a:lstStyle/>
          <a:p>
            <a:pPr lvl="0"/>
            <a:r>
              <a:rPr lang="en-US" sz="4000" b="1" dirty="0">
                <a:solidFill>
                  <a:schemeClr val="tx1"/>
                </a:solidFill>
                <a:latin typeface="Oswald Light" pitchFamily="2" charset="77"/>
              </a:rPr>
              <a:t>Have a listen to Professor David Nutt talk about the </a:t>
            </a:r>
            <a:br>
              <a:rPr lang="en-US" sz="4000" b="1" dirty="0">
                <a:solidFill>
                  <a:schemeClr val="tx1"/>
                </a:solidFill>
                <a:latin typeface="Oswald Light" pitchFamily="2" charset="77"/>
              </a:rPr>
            </a:br>
            <a:r>
              <a:rPr lang="en-US" sz="4000" b="1" dirty="0">
                <a:solidFill>
                  <a:schemeClr val="tx1"/>
                </a:solidFill>
                <a:latin typeface="Oswald Light" pitchFamily="2" charset="77"/>
              </a:rPr>
              <a:t>work of The Loop.</a:t>
            </a:r>
            <a:endParaRPr lang="en-US" sz="3000" b="1" dirty="0">
              <a:solidFill>
                <a:schemeClr val="tx1"/>
              </a:solidFill>
              <a:latin typeface="Oswald Light" pitchFamily="2" charset="77"/>
            </a:endParaRPr>
          </a:p>
        </p:txBody>
      </p:sp>
      <p:sp>
        <p:nvSpPr>
          <p:cNvPr id="3" name="Google Shape;126;p3">
            <a:extLst>
              <a:ext uri="{FF2B5EF4-FFF2-40B4-BE49-F238E27FC236}">
                <a16:creationId xmlns:a16="http://schemas.microsoft.com/office/drawing/2014/main" id="{73FA17D7-C793-DB40-86B2-42FE2CE374D0}"/>
              </a:ext>
            </a:extLst>
          </p:cNvPr>
          <p:cNvSpPr txBox="1"/>
          <p:nvPr/>
        </p:nvSpPr>
        <p:spPr>
          <a:xfrm>
            <a:off x="442914" y="3024985"/>
            <a:ext cx="5785166" cy="2416006"/>
          </a:xfrm>
          <a:prstGeom prst="rect">
            <a:avLst/>
          </a:prstGeom>
          <a:noFill/>
          <a:ln>
            <a:noFill/>
          </a:ln>
        </p:spPr>
        <p:txBody>
          <a:bodyPr spcFirstLastPara="1" wrap="square" lIns="91425" tIns="45700" rIns="91425" bIns="45700" anchor="t" anchorCtr="0">
            <a:spAutoFit/>
          </a:bodyPr>
          <a:lstStyle/>
          <a:p>
            <a:pPr lvl="0"/>
            <a:r>
              <a:rPr lang="en-GB" sz="2000" b="1" dirty="0">
                <a:solidFill>
                  <a:srgbClr val="FF61FA"/>
                </a:solidFill>
                <a:latin typeface="Oswald" pitchFamily="2" charset="77"/>
                <a:ea typeface="Poppins"/>
                <a:cs typeface="Poppins"/>
                <a:sym typeface="Poppins"/>
              </a:rPr>
              <a:t>Discussion</a:t>
            </a:r>
          </a:p>
          <a:p>
            <a:pPr lvl="0"/>
            <a:endParaRPr lang="en-GB" sz="1700" b="1" dirty="0">
              <a:solidFill>
                <a:schemeClr val="tx1"/>
              </a:solidFill>
              <a:latin typeface="Oswald" pitchFamily="2" charset="77"/>
              <a:ea typeface="Poppins"/>
              <a:cs typeface="Poppins"/>
              <a:sym typeface="Poppins"/>
            </a:endParaRPr>
          </a:p>
          <a:p>
            <a:pPr marL="457200" lvl="0" indent="-457200">
              <a:buClr>
                <a:srgbClr val="FF61FA"/>
              </a:buClr>
              <a:buFont typeface="+mj-lt"/>
              <a:buAutoNum type="arabicPeriod"/>
            </a:pPr>
            <a:r>
              <a:rPr lang="en-GB" sz="1800" dirty="0">
                <a:solidFill>
                  <a:schemeClr val="tx1"/>
                </a:solidFill>
                <a:latin typeface="Oswald" pitchFamily="2" charset="77"/>
                <a:ea typeface="Poppins"/>
                <a:cs typeface="Poppins"/>
                <a:sym typeface="Poppins"/>
              </a:rPr>
              <a:t>What do you think about taking illegal drugs to a tent </a:t>
            </a:r>
            <a:br>
              <a:rPr lang="en-GB" sz="1800" dirty="0">
                <a:solidFill>
                  <a:schemeClr val="tx1"/>
                </a:solidFill>
                <a:latin typeface="Oswald" pitchFamily="2" charset="77"/>
                <a:ea typeface="Poppins"/>
                <a:cs typeface="Poppins"/>
                <a:sym typeface="Poppins"/>
              </a:rPr>
            </a:br>
            <a:r>
              <a:rPr lang="en-GB" sz="1800" dirty="0">
                <a:solidFill>
                  <a:schemeClr val="tx1"/>
                </a:solidFill>
                <a:latin typeface="Oswald" pitchFamily="2" charset="77"/>
                <a:ea typeface="Poppins"/>
                <a:cs typeface="Poppins"/>
                <a:sym typeface="Poppins"/>
              </a:rPr>
              <a:t>at a festival to get them tested?</a:t>
            </a:r>
          </a:p>
          <a:p>
            <a:pPr marL="457200" lvl="0" indent="-457200">
              <a:buClr>
                <a:srgbClr val="FF61FA"/>
              </a:buClr>
              <a:buFont typeface="+mj-lt"/>
              <a:buAutoNum type="arabicPeriod"/>
            </a:pPr>
            <a:endParaRPr lang="en-GB" sz="1200" dirty="0">
              <a:solidFill>
                <a:schemeClr val="tx1"/>
              </a:solidFill>
              <a:latin typeface="Oswald" pitchFamily="2" charset="77"/>
              <a:ea typeface="Poppins"/>
              <a:cs typeface="Poppins"/>
              <a:sym typeface="Poppins"/>
            </a:endParaRPr>
          </a:p>
          <a:p>
            <a:pPr marL="457200" lvl="0" indent="-457200">
              <a:buClr>
                <a:srgbClr val="FF61FA"/>
              </a:buClr>
              <a:buFont typeface="+mj-lt"/>
              <a:buAutoNum type="arabicPeriod"/>
            </a:pPr>
            <a:r>
              <a:rPr lang="en-GB" sz="1800" dirty="0">
                <a:solidFill>
                  <a:schemeClr val="tx1"/>
                </a:solidFill>
                <a:latin typeface="Oswald" pitchFamily="2" charset="77"/>
                <a:ea typeface="Poppins"/>
                <a:cs typeface="Poppins"/>
                <a:sym typeface="Poppins"/>
              </a:rPr>
              <a:t>Why do you think the government are encouraging this approach?</a:t>
            </a:r>
          </a:p>
          <a:p>
            <a:pPr marL="457200" lvl="0" indent="-457200">
              <a:buClr>
                <a:srgbClr val="FF61FA"/>
              </a:buClr>
              <a:buFont typeface="+mj-lt"/>
              <a:buAutoNum type="arabicPeriod"/>
            </a:pPr>
            <a:endParaRPr lang="en-GB" sz="1200" dirty="0">
              <a:solidFill>
                <a:schemeClr val="tx1"/>
              </a:solidFill>
              <a:latin typeface="Oswald" pitchFamily="2" charset="77"/>
              <a:ea typeface="Poppins"/>
              <a:cs typeface="Poppins"/>
              <a:sym typeface="Poppins"/>
            </a:endParaRPr>
          </a:p>
          <a:p>
            <a:pPr marL="457200" lvl="0" indent="-457200">
              <a:buClr>
                <a:srgbClr val="FF61FA"/>
              </a:buClr>
              <a:buFont typeface="+mj-lt"/>
              <a:buAutoNum type="arabicPeriod"/>
            </a:pPr>
            <a:r>
              <a:rPr lang="en-GB" sz="1800" dirty="0">
                <a:solidFill>
                  <a:schemeClr val="tx1"/>
                </a:solidFill>
                <a:latin typeface="Oswald" pitchFamily="2" charset="77"/>
                <a:ea typeface="Poppins"/>
                <a:cs typeface="Poppins"/>
                <a:sym typeface="Poppins"/>
              </a:rPr>
              <a:t>Do you think it’s right?</a:t>
            </a:r>
          </a:p>
        </p:txBody>
      </p:sp>
      <p:pic>
        <p:nvPicPr>
          <p:cNvPr id="2" name="Online Media 1" descr="Have a listen to Professor Lesson 2">
            <a:hlinkClick r:id="" action="ppaction://media"/>
            <a:extLst>
              <a:ext uri="{FF2B5EF4-FFF2-40B4-BE49-F238E27FC236}">
                <a16:creationId xmlns:a16="http://schemas.microsoft.com/office/drawing/2014/main" id="{EC637341-4C12-5A41-A376-E3E2EC0CBF89}"/>
              </a:ext>
            </a:extLst>
          </p:cNvPr>
          <p:cNvPicPr>
            <a:picLocks noRot="1" noChangeAspect="1"/>
          </p:cNvPicPr>
          <p:nvPr>
            <a:videoFile r:link="rId1"/>
          </p:nvPr>
        </p:nvPicPr>
        <p:blipFill>
          <a:blip r:embed="rId4"/>
          <a:stretch>
            <a:fillRect/>
          </a:stretch>
        </p:blipFill>
        <p:spPr>
          <a:xfrm>
            <a:off x="6001829" y="1686295"/>
            <a:ext cx="5747257" cy="3247200"/>
          </a:xfrm>
          <a:prstGeom prst="rect">
            <a:avLst/>
          </a:prstGeom>
        </p:spPr>
      </p:pic>
    </p:spTree>
    <p:extLst>
      <p:ext uri="{BB962C8B-B14F-4D97-AF65-F5344CB8AC3E}">
        <p14:creationId xmlns:p14="http://schemas.microsoft.com/office/powerpoint/2010/main" val="30067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hlinkClick r:id="rId3"/>
            <a:extLst>
              <a:ext uri="{FF2B5EF4-FFF2-40B4-BE49-F238E27FC236}">
                <a16:creationId xmlns:a16="http://schemas.microsoft.com/office/drawing/2014/main" id="{8FAD065A-682A-184C-8442-BFEE722C2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973" t="15907" r="6711" b="3392"/>
          <a:stretch/>
        </p:blipFill>
        <p:spPr bwMode="auto">
          <a:xfrm>
            <a:off x="4280605" y="2182535"/>
            <a:ext cx="3304673" cy="3238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p:txBody>
          <a:bodyPr/>
          <a:lstStyle/>
          <a:p>
            <a:r>
              <a:rPr lang="en-US" dirty="0"/>
              <a:t>Stay safe…</a:t>
            </a:r>
          </a:p>
        </p:txBody>
      </p:sp>
      <p:sp>
        <p:nvSpPr>
          <p:cNvPr id="5" name="Google Shape;126;p3">
            <a:extLst>
              <a:ext uri="{FF2B5EF4-FFF2-40B4-BE49-F238E27FC236}">
                <a16:creationId xmlns:a16="http://schemas.microsoft.com/office/drawing/2014/main" id="{B6529E06-2DE1-6F4F-8139-1C04543FD477}"/>
              </a:ext>
            </a:extLst>
          </p:cNvPr>
          <p:cNvSpPr txBox="1"/>
          <p:nvPr/>
        </p:nvSpPr>
        <p:spPr>
          <a:xfrm>
            <a:off x="442913" y="1824238"/>
            <a:ext cx="4163811" cy="3585557"/>
          </a:xfrm>
          <a:prstGeom prst="rect">
            <a:avLst/>
          </a:prstGeom>
          <a:noFill/>
          <a:ln>
            <a:noFill/>
          </a:ln>
        </p:spPr>
        <p:txBody>
          <a:bodyPr spcFirstLastPara="1" wrap="square" lIns="91425" tIns="45700" rIns="91425" bIns="45700" anchor="t" anchorCtr="0">
            <a:spAutoFit/>
          </a:bodyPr>
          <a:lstStyle/>
          <a:p>
            <a:pPr lvl="0"/>
            <a:r>
              <a:rPr lang="en-GB" sz="2500" b="1" dirty="0">
                <a:solidFill>
                  <a:schemeClr val="tx1"/>
                </a:solidFill>
                <a:latin typeface="Oswald" pitchFamily="2" charset="77"/>
                <a:ea typeface="Poppins"/>
                <a:cs typeface="Poppins"/>
                <a:sym typeface="Poppins"/>
              </a:rPr>
              <a:t>DO YOU KNOW THE </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RECOVERY POSITION?</a:t>
            </a:r>
          </a:p>
          <a:p>
            <a:pPr lvl="0"/>
            <a:endParaRPr lang="en-GB" sz="1800" dirty="0">
              <a:solidFill>
                <a:schemeClr val="tx1"/>
              </a:solidFill>
              <a:latin typeface="Oswald" pitchFamily="2" charset="77"/>
              <a:ea typeface="Poppins"/>
              <a:cs typeface="Poppins"/>
              <a:sym typeface="Poppins"/>
            </a:endParaRPr>
          </a:p>
          <a:p>
            <a:pPr lvl="0"/>
            <a:r>
              <a:rPr lang="en-GB" sz="1800" dirty="0">
                <a:solidFill>
                  <a:schemeClr val="tx1">
                    <a:lumMod val="65000"/>
                    <a:lumOff val="35000"/>
                  </a:schemeClr>
                </a:solidFill>
                <a:latin typeface="Oswald" pitchFamily="2" charset="77"/>
                <a:ea typeface="Poppins"/>
                <a:cs typeface="Poppins"/>
                <a:sym typeface="Poppins"/>
              </a:rPr>
              <a:t>If the patient is unresponsive (check by gently pinching them and calling their name) but breathing with a pulse, you should put them </a:t>
            </a:r>
            <a:br>
              <a:rPr lang="en-GB" sz="1800" dirty="0">
                <a:solidFill>
                  <a:schemeClr val="tx1">
                    <a:lumMod val="65000"/>
                    <a:lumOff val="35000"/>
                  </a:schemeClr>
                </a:solidFill>
                <a:latin typeface="Oswald" pitchFamily="2" charset="77"/>
                <a:ea typeface="Poppins"/>
                <a:cs typeface="Poppins"/>
                <a:sym typeface="Poppins"/>
              </a:rPr>
            </a:br>
            <a:r>
              <a:rPr lang="en-GB" sz="1800" dirty="0">
                <a:solidFill>
                  <a:schemeClr val="tx1">
                    <a:lumMod val="65000"/>
                    <a:lumOff val="35000"/>
                  </a:schemeClr>
                </a:solidFill>
                <a:latin typeface="Oswald" pitchFamily="2" charset="77"/>
                <a:ea typeface="Poppins"/>
                <a:cs typeface="Poppins"/>
                <a:sym typeface="Poppins"/>
              </a:rPr>
              <a:t>in the recovery position. </a:t>
            </a:r>
            <a:br>
              <a:rPr lang="en-GB" sz="1800" dirty="0">
                <a:solidFill>
                  <a:schemeClr val="tx1">
                    <a:lumMod val="65000"/>
                    <a:lumOff val="35000"/>
                  </a:schemeClr>
                </a:solidFill>
                <a:latin typeface="Oswald" pitchFamily="2" charset="77"/>
                <a:ea typeface="Poppins"/>
                <a:cs typeface="Poppins"/>
                <a:sym typeface="Poppins"/>
              </a:rPr>
            </a:br>
            <a:br>
              <a:rPr lang="en-GB" sz="1200" dirty="0">
                <a:solidFill>
                  <a:schemeClr val="tx1">
                    <a:lumMod val="65000"/>
                    <a:lumOff val="35000"/>
                  </a:schemeClr>
                </a:solidFill>
                <a:latin typeface="Oswald" pitchFamily="2" charset="77"/>
                <a:ea typeface="Poppins"/>
                <a:cs typeface="Poppins"/>
                <a:sym typeface="Poppins"/>
              </a:rPr>
            </a:br>
            <a:r>
              <a:rPr lang="en-GB" sz="1800" dirty="0">
                <a:solidFill>
                  <a:schemeClr val="tx1">
                    <a:lumMod val="65000"/>
                    <a:lumOff val="35000"/>
                  </a:schemeClr>
                </a:solidFill>
                <a:latin typeface="Oswald" pitchFamily="2" charset="77"/>
                <a:ea typeface="Poppins"/>
                <a:cs typeface="Poppins"/>
                <a:sym typeface="Poppins"/>
              </a:rPr>
              <a:t>It stops them choking on their own tongue</a:t>
            </a:r>
            <a:br>
              <a:rPr lang="en-GB" sz="1800" dirty="0">
                <a:solidFill>
                  <a:schemeClr val="tx1">
                    <a:lumMod val="65000"/>
                    <a:lumOff val="35000"/>
                  </a:schemeClr>
                </a:solidFill>
                <a:latin typeface="Oswald" pitchFamily="2" charset="77"/>
                <a:ea typeface="Poppins"/>
                <a:cs typeface="Poppins"/>
                <a:sym typeface="Poppins"/>
              </a:rPr>
            </a:br>
            <a:r>
              <a:rPr lang="en-GB" sz="1800" dirty="0">
                <a:solidFill>
                  <a:schemeClr val="tx1">
                    <a:lumMod val="65000"/>
                    <a:lumOff val="35000"/>
                  </a:schemeClr>
                </a:solidFill>
                <a:latin typeface="Oswald" pitchFamily="2" charset="77"/>
                <a:ea typeface="Poppins"/>
                <a:cs typeface="Poppins"/>
                <a:sym typeface="Poppins"/>
              </a:rPr>
              <a:t>and their vomit. </a:t>
            </a:r>
          </a:p>
          <a:p>
            <a:pPr lvl="0"/>
            <a:endParaRPr lang="en-GB" sz="2200" b="1" dirty="0">
              <a:solidFill>
                <a:schemeClr val="tx1"/>
              </a:solidFill>
              <a:latin typeface="Montserrat" pitchFamily="2" charset="77"/>
              <a:ea typeface="Poppins"/>
              <a:cs typeface="Poppins"/>
              <a:sym typeface="Poppins"/>
            </a:endParaRPr>
          </a:p>
          <a:p>
            <a:pPr lvl="0"/>
            <a:endParaRPr lang="en-GB" sz="1700" dirty="0">
              <a:solidFill>
                <a:schemeClr val="tx1"/>
              </a:solidFill>
              <a:latin typeface="Montserrat Light" pitchFamily="2" charset="77"/>
              <a:ea typeface="Poppins"/>
              <a:cs typeface="Poppins"/>
              <a:sym typeface="Poppins"/>
            </a:endParaRPr>
          </a:p>
        </p:txBody>
      </p:sp>
      <p:sp>
        <p:nvSpPr>
          <p:cNvPr id="8" name="Google Shape;126;p3">
            <a:extLst>
              <a:ext uri="{FF2B5EF4-FFF2-40B4-BE49-F238E27FC236}">
                <a16:creationId xmlns:a16="http://schemas.microsoft.com/office/drawing/2014/main" id="{2152E632-4E60-9D4E-ADFE-2A3872630B11}"/>
              </a:ext>
            </a:extLst>
          </p:cNvPr>
          <p:cNvSpPr txBox="1"/>
          <p:nvPr/>
        </p:nvSpPr>
        <p:spPr>
          <a:xfrm>
            <a:off x="7917083" y="3251707"/>
            <a:ext cx="3832004" cy="2169784"/>
          </a:xfrm>
          <a:prstGeom prst="rect">
            <a:avLst/>
          </a:prstGeom>
          <a:noFill/>
          <a:ln>
            <a:noFill/>
          </a:ln>
        </p:spPr>
        <p:txBody>
          <a:bodyPr spcFirstLastPara="1" wrap="square" lIns="91425" tIns="45700" rIns="91425" bIns="45700" anchor="t" anchorCtr="0">
            <a:spAutoFit/>
          </a:bodyPr>
          <a:lstStyle/>
          <a:p>
            <a:pPr lvl="0"/>
            <a:endParaRPr lang="en-GB" sz="1800" dirty="0">
              <a:solidFill>
                <a:schemeClr val="tx1"/>
              </a:solidFill>
              <a:latin typeface="Montserrat Light" pitchFamily="2" charset="77"/>
              <a:ea typeface="Poppins"/>
              <a:cs typeface="Poppins"/>
              <a:sym typeface="Poppins"/>
            </a:endParaRPr>
          </a:p>
          <a:p>
            <a:pPr lvl="0"/>
            <a:r>
              <a:rPr lang="en-GB" sz="2500" b="1" dirty="0">
                <a:solidFill>
                  <a:schemeClr val="tx1"/>
                </a:solidFill>
                <a:latin typeface="Oswald" pitchFamily="2" charset="77"/>
                <a:ea typeface="Poppins"/>
                <a:cs typeface="Poppins"/>
                <a:sym typeface="Poppins"/>
              </a:rPr>
              <a:t>IS YOUR PHONE CHARGED? </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ARE YOU SAFE? ARE YOU </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WITH PEOPLE YOU CAN TRUST?</a:t>
            </a:r>
            <a:endParaRPr lang="en-GB" sz="2200" b="1" dirty="0">
              <a:solidFill>
                <a:schemeClr val="tx1"/>
              </a:solidFill>
              <a:latin typeface="Oswald" pitchFamily="2" charset="77"/>
              <a:ea typeface="Poppins"/>
              <a:cs typeface="Poppins"/>
              <a:sym typeface="Poppins"/>
            </a:endParaRPr>
          </a:p>
          <a:p>
            <a:pPr lvl="0"/>
            <a:endParaRPr lang="en-GB" sz="1700" dirty="0">
              <a:solidFill>
                <a:schemeClr val="tx1"/>
              </a:solidFill>
              <a:latin typeface="Montserrat Light" pitchFamily="2" charset="77"/>
              <a:ea typeface="Poppins"/>
              <a:cs typeface="Poppins"/>
              <a:sym typeface="Poppins"/>
            </a:endParaRPr>
          </a:p>
        </p:txBody>
      </p:sp>
      <p:pic>
        <p:nvPicPr>
          <p:cNvPr id="6" name="Graphic 5">
            <a:extLst>
              <a:ext uri="{FF2B5EF4-FFF2-40B4-BE49-F238E27FC236}">
                <a16:creationId xmlns:a16="http://schemas.microsoft.com/office/drawing/2014/main" id="{18967090-F716-CC4B-AC4A-128256AFC3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7321" y="1743642"/>
            <a:ext cx="1623531" cy="1623531"/>
          </a:xfrm>
          <a:prstGeom prst="rect">
            <a:avLst/>
          </a:prstGeom>
        </p:spPr>
      </p:pic>
      <p:sp>
        <p:nvSpPr>
          <p:cNvPr id="12" name="Google Shape;126;p3">
            <a:extLst>
              <a:ext uri="{FF2B5EF4-FFF2-40B4-BE49-F238E27FC236}">
                <a16:creationId xmlns:a16="http://schemas.microsoft.com/office/drawing/2014/main" id="{AE5BE29E-9178-5242-B8D8-3E306464E293}"/>
              </a:ext>
            </a:extLst>
          </p:cNvPr>
          <p:cNvSpPr txBox="1"/>
          <p:nvPr/>
        </p:nvSpPr>
        <p:spPr>
          <a:xfrm>
            <a:off x="8893216" y="1743642"/>
            <a:ext cx="3402956" cy="1508065"/>
          </a:xfrm>
          <a:prstGeom prst="rect">
            <a:avLst/>
          </a:prstGeom>
          <a:noFill/>
          <a:ln>
            <a:noFill/>
          </a:ln>
        </p:spPr>
        <p:txBody>
          <a:bodyPr spcFirstLastPara="1" wrap="square" lIns="91425" tIns="45700" rIns="91425" bIns="45700" anchor="t" anchorCtr="0">
            <a:spAutoFit/>
          </a:bodyPr>
          <a:lstStyle/>
          <a:p>
            <a:pPr lvl="0"/>
            <a:r>
              <a:rPr lang="en-GB" sz="2500" b="1" dirty="0">
                <a:solidFill>
                  <a:srgbClr val="FF61FA"/>
                </a:solidFill>
                <a:latin typeface="Oswald" pitchFamily="2" charset="77"/>
                <a:ea typeface="Poppins"/>
                <a:cs typeface="Poppins"/>
                <a:sym typeface="Poppins"/>
              </a:rPr>
              <a:t>Call 999</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YOU COULD SAVE SOMEBODY’S LIFE!</a:t>
            </a:r>
          </a:p>
          <a:p>
            <a:pPr lvl="0"/>
            <a:endParaRPr lang="en-GB" sz="1700" dirty="0">
              <a:solidFill>
                <a:schemeClr val="tx1"/>
              </a:solidFill>
              <a:latin typeface="Montserrat Light" pitchFamily="2" charset="77"/>
              <a:ea typeface="Poppins"/>
              <a:cs typeface="Poppins"/>
              <a:sym typeface="Poppins"/>
            </a:endParaRPr>
          </a:p>
        </p:txBody>
      </p:sp>
      <p:cxnSp>
        <p:nvCxnSpPr>
          <p:cNvPr id="11" name="Straight Connector 10">
            <a:extLst>
              <a:ext uri="{FF2B5EF4-FFF2-40B4-BE49-F238E27FC236}">
                <a16:creationId xmlns:a16="http://schemas.microsoft.com/office/drawing/2014/main" id="{18E888BD-AE5A-DF41-B246-02CC37476B4D}"/>
              </a:ext>
            </a:extLst>
          </p:cNvPr>
          <p:cNvCxnSpPr/>
          <p:nvPr/>
        </p:nvCxnSpPr>
        <p:spPr>
          <a:xfrm>
            <a:off x="7917083" y="3251707"/>
            <a:ext cx="3832005" cy="0"/>
          </a:xfrm>
          <a:prstGeom prst="line">
            <a:avLst/>
          </a:prstGeom>
          <a:ln w="12700">
            <a:solidFill>
              <a:srgbClr val="FF61F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30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p:txBody>
          <a:bodyPr/>
          <a:lstStyle/>
          <a:p>
            <a:r>
              <a:rPr lang="en-US" dirty="0"/>
              <a:t>Stay safe…</a:t>
            </a:r>
          </a:p>
        </p:txBody>
      </p:sp>
      <p:graphicFrame>
        <p:nvGraphicFramePr>
          <p:cNvPr id="4" name="Table 6">
            <a:extLst>
              <a:ext uri="{FF2B5EF4-FFF2-40B4-BE49-F238E27FC236}">
                <a16:creationId xmlns:a16="http://schemas.microsoft.com/office/drawing/2014/main" id="{2DD6AD88-DC49-EF4B-A9BD-CCAF49C5E815}"/>
              </a:ext>
            </a:extLst>
          </p:cNvPr>
          <p:cNvGraphicFramePr>
            <a:graphicFrameLocks noGrp="1"/>
          </p:cNvGraphicFramePr>
          <p:nvPr>
            <p:extLst>
              <p:ext uri="{D42A27DB-BD31-4B8C-83A1-F6EECF244321}">
                <p14:modId xmlns:p14="http://schemas.microsoft.com/office/powerpoint/2010/main" val="1415762005"/>
              </p:ext>
            </p:extLst>
          </p:nvPr>
        </p:nvGraphicFramePr>
        <p:xfrm>
          <a:off x="442912" y="1356450"/>
          <a:ext cx="11306175" cy="4284000"/>
        </p:xfrm>
        <a:graphic>
          <a:graphicData uri="http://schemas.openxmlformats.org/drawingml/2006/table">
            <a:tbl>
              <a:tblPr firstRow="1" bandRow="1">
                <a:tableStyleId>{04892AD9-3086-404D-B4AF-361398A627A4}</a:tableStyleId>
              </a:tblPr>
              <a:tblGrid>
                <a:gridCol w="11306175">
                  <a:extLst>
                    <a:ext uri="{9D8B030D-6E8A-4147-A177-3AD203B41FA5}">
                      <a16:colId xmlns:a16="http://schemas.microsoft.com/office/drawing/2014/main" val="1235339753"/>
                    </a:ext>
                  </a:extLst>
                </a:gridCol>
              </a:tblGrid>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If you do choose to take drugs, </a:t>
                      </a:r>
                      <a:r>
                        <a:rPr lang="en-US" sz="2200" b="1" i="0" dirty="0">
                          <a:solidFill>
                            <a:schemeClr val="tx1"/>
                          </a:solidFill>
                          <a:latin typeface="Oswald Light" pitchFamily="2" charset="77"/>
                        </a:rPr>
                        <a:t>take a quarter </a:t>
                      </a:r>
                      <a:r>
                        <a:rPr lang="en-US" sz="2200" b="0" i="0" dirty="0">
                          <a:solidFill>
                            <a:schemeClr val="tx1"/>
                          </a:solidFill>
                          <a:latin typeface="Oswald Light" pitchFamily="2" charset="77"/>
                        </a:rPr>
                        <a:t>of what you are given and </a:t>
                      </a:r>
                      <a:r>
                        <a:rPr lang="en-US" sz="2200" b="1" i="0" dirty="0">
                          <a:solidFill>
                            <a:schemeClr val="tx1"/>
                          </a:solidFill>
                          <a:latin typeface="Oswald Light" pitchFamily="2" charset="77"/>
                        </a:rPr>
                        <a:t>don’t re-dose for at least an hour</a:t>
                      </a:r>
                    </a:p>
                  </a:txBody>
                  <a:tcPr anchor="ctr">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461487780"/>
                  </a:ext>
                </a:extLst>
              </a:tr>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Research what you’re taking (The </a:t>
                      </a:r>
                      <a:r>
                        <a:rPr lang="en-US" sz="2200" b="1" i="0" dirty="0">
                          <a:solidFill>
                            <a:schemeClr val="tx1"/>
                          </a:solidFill>
                          <a:latin typeface="Oswald Light" pitchFamily="2" charset="77"/>
                          <a:hlinkClick r:id="rId3">
                            <a:extLst>
                              <a:ext uri="{A12FA001-AC4F-418D-AE19-62706E023703}">
                                <ahyp:hlinkClr xmlns:ahyp="http://schemas.microsoft.com/office/drawing/2018/hyperlinkcolor" val="tx"/>
                              </a:ext>
                            </a:extLst>
                          </a:hlinkClick>
                        </a:rPr>
                        <a:t>Drug Science website</a:t>
                      </a:r>
                      <a:r>
                        <a:rPr lang="en-US" sz="2200" b="1" i="0" dirty="0">
                          <a:solidFill>
                            <a:schemeClr val="tx1"/>
                          </a:solidFill>
                          <a:latin typeface="Oswald Light" pitchFamily="2" charset="77"/>
                        </a:rPr>
                        <a:t> </a:t>
                      </a:r>
                      <a:r>
                        <a:rPr lang="en-US" sz="2200" b="0" i="0" dirty="0">
                          <a:solidFill>
                            <a:schemeClr val="tx1"/>
                          </a:solidFill>
                          <a:latin typeface="Oswald Light" pitchFamily="2" charset="77"/>
                        </a:rPr>
                        <a:t>is great and </a:t>
                      </a:r>
                      <a:r>
                        <a:rPr lang="en-US" sz="2200" b="1" i="0" dirty="0">
                          <a:solidFill>
                            <a:schemeClr val="tx1"/>
                          </a:solidFill>
                          <a:latin typeface="Oswald Light" pitchFamily="2" charset="77"/>
                          <a:hlinkClick r:id="rId4">
                            <a:extLst>
                              <a:ext uri="{A12FA001-AC4F-418D-AE19-62706E023703}">
                                <ahyp:hlinkClr xmlns:ahyp="http://schemas.microsoft.com/office/drawing/2018/hyperlinkcolor" val="tx"/>
                              </a:ext>
                            </a:extLst>
                          </a:hlinkClick>
                        </a:rPr>
                        <a:t>The Loop</a:t>
                      </a:r>
                      <a:r>
                        <a:rPr lang="en-US" sz="2200" b="1" i="0" dirty="0">
                          <a:solidFill>
                            <a:schemeClr val="tx1"/>
                          </a:solidFill>
                          <a:latin typeface="Oswald Light" pitchFamily="2" charset="77"/>
                        </a:rPr>
                        <a:t> </a:t>
                      </a:r>
                      <a:r>
                        <a:rPr lang="en-US" sz="2200" b="0" i="0" dirty="0">
                          <a:solidFill>
                            <a:schemeClr val="tx1"/>
                          </a:solidFill>
                          <a:latin typeface="Oswald Light" pitchFamily="2" charset="77"/>
                        </a:rPr>
                        <a:t>will test your drugs at festivals)</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582565613"/>
                  </a:ext>
                </a:extLst>
              </a:tr>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‘Pure’ doesn’t necessarily mean safe</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683210170"/>
                  </a:ext>
                </a:extLst>
              </a:tr>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Don’t mix drugs</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706556955"/>
                  </a:ext>
                </a:extLst>
              </a:tr>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Never ‘do drugs’ alone and make sure you’re in a safe place</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70944092"/>
                  </a:ext>
                </a:extLst>
              </a:tr>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Know where to get help if things go wrong </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233290777"/>
                  </a:ext>
                </a:extLst>
              </a:tr>
              <a:tr h="612000">
                <a:tc>
                  <a:txBody>
                    <a:bodyPr/>
                    <a:lstStyle/>
                    <a:p>
                      <a:pPr marL="285750" indent="-285750">
                        <a:buClr>
                          <a:srgbClr val="FF61FA"/>
                        </a:buClr>
                        <a:buFont typeface="Arial" panose="020B0604020202020204" pitchFamily="34" charset="0"/>
                        <a:buChar char="•"/>
                      </a:pPr>
                      <a:r>
                        <a:rPr lang="en-US" sz="2200" b="0" i="0" dirty="0">
                          <a:solidFill>
                            <a:schemeClr val="tx1"/>
                          </a:solidFill>
                          <a:latin typeface="Oswald Light" pitchFamily="2" charset="77"/>
                        </a:rPr>
                        <a:t>Don’t be afraid to call 999 and ask for an ambulance</a:t>
                      </a:r>
                    </a:p>
                  </a:txBody>
                  <a:tcPr anchor="ctr">
                    <a:lnT w="12700" cap="flat" cmpd="sng" algn="ctr">
                      <a:solidFill>
                        <a:srgbClr val="FF61FA"/>
                      </a:solidFill>
                      <a:prstDash val="sysDot"/>
                      <a:round/>
                      <a:headEnd type="none" w="med" len="med"/>
                      <a:tailEnd type="none" w="med" len="med"/>
                    </a:lnT>
                    <a:noFill/>
                  </a:tcPr>
                </a:tc>
                <a:extLst>
                  <a:ext uri="{0D108BD9-81ED-4DB2-BD59-A6C34878D82A}">
                    <a16:rowId xmlns:a16="http://schemas.microsoft.com/office/drawing/2014/main" val="883406866"/>
                  </a:ext>
                </a:extLst>
              </a:tr>
            </a:tbl>
          </a:graphicData>
        </a:graphic>
      </p:graphicFrame>
    </p:spTree>
    <p:extLst>
      <p:ext uri="{BB962C8B-B14F-4D97-AF65-F5344CB8AC3E}">
        <p14:creationId xmlns:p14="http://schemas.microsoft.com/office/powerpoint/2010/main" val="226623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0E8FCD-A416-104E-BACF-8546FF1ECC42}"/>
              </a:ext>
            </a:extLst>
          </p:cNvPr>
          <p:cNvSpPr txBox="1"/>
          <p:nvPr/>
        </p:nvSpPr>
        <p:spPr>
          <a:xfrm>
            <a:off x="333486" y="2408466"/>
            <a:ext cx="5083465" cy="1323439"/>
          </a:xfrm>
          <a:prstGeom prst="rect">
            <a:avLst/>
          </a:prstGeom>
          <a:noFill/>
        </p:spPr>
        <p:txBody>
          <a:bodyPr wrap="square" rtlCol="0">
            <a:spAutoFit/>
          </a:bodyPr>
          <a:lstStyle/>
          <a:p>
            <a:pPr lvl="0"/>
            <a:r>
              <a:rPr lang="en-US" sz="4000" b="1" dirty="0">
                <a:solidFill>
                  <a:schemeClr val="tx1"/>
                </a:solidFill>
                <a:latin typeface="Oswald Light" pitchFamily="2" charset="77"/>
              </a:rPr>
              <a:t>Watch the video for Zoe’s top tips on harm reduction.</a:t>
            </a:r>
            <a:endParaRPr lang="en-US" sz="3000" b="1" dirty="0">
              <a:solidFill>
                <a:schemeClr val="tx1"/>
              </a:solidFill>
              <a:latin typeface="Oswald Light" pitchFamily="2" charset="77"/>
            </a:endParaRPr>
          </a:p>
        </p:txBody>
      </p:sp>
      <p:pic>
        <p:nvPicPr>
          <p:cNvPr id="5" name="Online Media 1" descr="Video Zoe top tips on harm reduction">
            <a:hlinkClick r:id="" action="ppaction://media"/>
            <a:extLst>
              <a:ext uri="{FF2B5EF4-FFF2-40B4-BE49-F238E27FC236}">
                <a16:creationId xmlns:a16="http://schemas.microsoft.com/office/drawing/2014/main" id="{C0112798-B0F2-4041-A2D5-EC95C86DF466}"/>
              </a:ext>
            </a:extLst>
          </p:cNvPr>
          <p:cNvPicPr>
            <a:picLocks noRot="1" noChangeAspect="1"/>
          </p:cNvPicPr>
          <p:nvPr>
            <a:videoFile r:link="rId1"/>
          </p:nvPr>
        </p:nvPicPr>
        <p:blipFill>
          <a:blip r:embed="rId4"/>
          <a:stretch>
            <a:fillRect/>
          </a:stretch>
        </p:blipFill>
        <p:spPr>
          <a:xfrm>
            <a:off x="6001828" y="1721590"/>
            <a:ext cx="5747257" cy="3247200"/>
          </a:xfrm>
          <a:prstGeom prst="rect">
            <a:avLst/>
          </a:prstGeom>
        </p:spPr>
      </p:pic>
    </p:spTree>
    <p:extLst>
      <p:ext uri="{BB962C8B-B14F-4D97-AF65-F5344CB8AC3E}">
        <p14:creationId xmlns:p14="http://schemas.microsoft.com/office/powerpoint/2010/main" val="22153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B7F05-60E4-0D47-8440-0DC8236E3E63}"/>
              </a:ext>
            </a:extLst>
          </p:cNvPr>
          <p:cNvSpPr txBox="1"/>
          <p:nvPr/>
        </p:nvSpPr>
        <p:spPr>
          <a:xfrm>
            <a:off x="333486" y="2011858"/>
            <a:ext cx="4911614" cy="2400657"/>
          </a:xfrm>
          <a:prstGeom prst="rect">
            <a:avLst/>
          </a:prstGeom>
          <a:noFill/>
        </p:spPr>
        <p:txBody>
          <a:bodyPr wrap="square" rtlCol="0">
            <a:spAutoFit/>
          </a:bodyPr>
          <a:lstStyle/>
          <a:p>
            <a:r>
              <a:rPr lang="en-US" sz="3000" b="1" dirty="0">
                <a:solidFill>
                  <a:schemeClr val="tx1"/>
                </a:solidFill>
                <a:latin typeface="Oswald Light" pitchFamily="2" charset="77"/>
              </a:rPr>
              <a:t>*If the topic of regulation vs </a:t>
            </a:r>
            <a:r>
              <a:rPr lang="en-US" sz="3000" b="1" dirty="0" err="1">
                <a:solidFill>
                  <a:schemeClr val="tx1"/>
                </a:solidFill>
                <a:latin typeface="Oswald Light" pitchFamily="2" charset="77"/>
              </a:rPr>
              <a:t>criminalisation</a:t>
            </a:r>
            <a:r>
              <a:rPr lang="en-US" sz="3000" b="1" dirty="0">
                <a:solidFill>
                  <a:schemeClr val="tx1"/>
                </a:solidFill>
                <a:latin typeface="Oswald Light" pitchFamily="2" charset="77"/>
              </a:rPr>
              <a:t> of drugs arises </a:t>
            </a:r>
            <a:br>
              <a:rPr lang="en-US" sz="3000" b="1" dirty="0">
                <a:solidFill>
                  <a:schemeClr val="tx1"/>
                </a:solidFill>
                <a:latin typeface="Oswald Light" pitchFamily="2" charset="77"/>
              </a:rPr>
            </a:br>
            <a:r>
              <a:rPr lang="en-US" sz="3000" b="1" dirty="0">
                <a:solidFill>
                  <a:schemeClr val="tx1"/>
                </a:solidFill>
                <a:latin typeface="Oswald Light" pitchFamily="2" charset="77"/>
              </a:rPr>
              <a:t>in the lesson, please use this </a:t>
            </a:r>
            <a:br>
              <a:rPr lang="en-US" sz="3000" b="1" dirty="0">
                <a:solidFill>
                  <a:schemeClr val="tx1"/>
                </a:solidFill>
                <a:latin typeface="Oswald Light" pitchFamily="2" charset="77"/>
              </a:rPr>
            </a:br>
            <a:r>
              <a:rPr lang="en-US" sz="3000" b="1" dirty="0">
                <a:solidFill>
                  <a:schemeClr val="tx1"/>
                </a:solidFill>
                <a:latin typeface="Oswald Light" pitchFamily="2" charset="77"/>
              </a:rPr>
              <a:t>5 minute clip with David Nutt as a way of starting a discussion.</a:t>
            </a:r>
          </a:p>
        </p:txBody>
      </p:sp>
      <p:pic>
        <p:nvPicPr>
          <p:cNvPr id="3" name="Online Media 2" descr="If the topic of regulation vs criminalisation Lesson 2">
            <a:hlinkClick r:id="" action="ppaction://media"/>
            <a:extLst>
              <a:ext uri="{FF2B5EF4-FFF2-40B4-BE49-F238E27FC236}">
                <a16:creationId xmlns:a16="http://schemas.microsoft.com/office/drawing/2014/main" id="{27298F98-58F0-FD45-BCC2-12FD2D159CE7}"/>
              </a:ext>
            </a:extLst>
          </p:cNvPr>
          <p:cNvPicPr>
            <a:picLocks noRot="1" noChangeAspect="1"/>
          </p:cNvPicPr>
          <p:nvPr>
            <a:videoFile r:link="rId1"/>
          </p:nvPr>
        </p:nvPicPr>
        <p:blipFill>
          <a:blip r:embed="rId4"/>
          <a:stretch>
            <a:fillRect/>
          </a:stretch>
        </p:blipFill>
        <p:spPr>
          <a:xfrm>
            <a:off x="6001828" y="1721590"/>
            <a:ext cx="5747257" cy="3247200"/>
          </a:xfrm>
          <a:prstGeom prst="rect">
            <a:avLst/>
          </a:prstGeom>
        </p:spPr>
      </p:pic>
      <p:sp>
        <p:nvSpPr>
          <p:cNvPr id="4" name="TextBox 3">
            <a:extLst>
              <a:ext uri="{FF2B5EF4-FFF2-40B4-BE49-F238E27FC236}">
                <a16:creationId xmlns:a16="http://schemas.microsoft.com/office/drawing/2014/main" id="{D80BE207-EEAA-6A4C-AAF2-A9E586A47E0E}"/>
              </a:ext>
            </a:extLst>
          </p:cNvPr>
          <p:cNvSpPr txBox="1"/>
          <p:nvPr/>
        </p:nvSpPr>
        <p:spPr>
          <a:xfrm>
            <a:off x="6419649" y="842815"/>
            <a:ext cx="4911614" cy="553998"/>
          </a:xfrm>
          <a:prstGeom prst="rect">
            <a:avLst/>
          </a:prstGeom>
          <a:noFill/>
        </p:spPr>
        <p:txBody>
          <a:bodyPr wrap="square" rtlCol="0">
            <a:spAutoFit/>
          </a:bodyPr>
          <a:lstStyle/>
          <a:p>
            <a:pPr algn="ctr"/>
            <a:r>
              <a:rPr lang="en-US" sz="3000" dirty="0">
                <a:solidFill>
                  <a:schemeClr val="tx1"/>
                </a:solidFill>
                <a:latin typeface="Oswald Light" pitchFamily="2" charset="77"/>
              </a:rPr>
              <a:t>Extension Task</a:t>
            </a:r>
          </a:p>
        </p:txBody>
      </p:sp>
    </p:spTree>
    <p:extLst>
      <p:ext uri="{BB962C8B-B14F-4D97-AF65-F5344CB8AC3E}">
        <p14:creationId xmlns:p14="http://schemas.microsoft.com/office/powerpoint/2010/main" val="37963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326;g10a9d0a9122_0_14">
            <a:extLst>
              <a:ext uri="{FF2B5EF4-FFF2-40B4-BE49-F238E27FC236}">
                <a16:creationId xmlns:a16="http://schemas.microsoft.com/office/drawing/2014/main" id="{5F0DF5E1-4613-A544-81FA-9F7C2A5CD8F3}"/>
              </a:ext>
            </a:extLst>
          </p:cNvPr>
          <p:cNvPicPr preferRelativeResize="0"/>
          <p:nvPr/>
        </p:nvPicPr>
        <p:blipFill rotWithShape="1">
          <a:blip r:embed="rId3">
            <a:alphaModFix/>
          </a:blip>
          <a:srcRect/>
          <a:stretch/>
        </p:blipFill>
        <p:spPr>
          <a:xfrm>
            <a:off x="951162" y="1901446"/>
            <a:ext cx="1993743" cy="814961"/>
          </a:xfrm>
          <a:prstGeom prst="rect">
            <a:avLst/>
          </a:prstGeom>
          <a:noFill/>
          <a:ln>
            <a:noFill/>
          </a:ln>
        </p:spPr>
      </p:pic>
      <p:pic>
        <p:nvPicPr>
          <p:cNvPr id="21" name="Google Shape;316;g10a9d0a9122_0_14" descr="Image result for talk about alcohol">
            <a:extLst>
              <a:ext uri="{FF2B5EF4-FFF2-40B4-BE49-F238E27FC236}">
                <a16:creationId xmlns:a16="http://schemas.microsoft.com/office/drawing/2014/main" id="{BE591D34-8A84-9445-9B1B-CDB076B89754}"/>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6694255" y="1100614"/>
            <a:ext cx="1669816" cy="1669816"/>
          </a:xfrm>
          <a:prstGeom prst="rect">
            <a:avLst/>
          </a:prstGeom>
          <a:noFill/>
          <a:ln>
            <a:noFill/>
          </a:ln>
        </p:spPr>
      </p:pic>
      <p:pic>
        <p:nvPicPr>
          <p:cNvPr id="22" name="Google Shape;324;g10a9d0a9122_0_14">
            <a:extLst>
              <a:ext uri="{FF2B5EF4-FFF2-40B4-BE49-F238E27FC236}">
                <a16:creationId xmlns:a16="http://schemas.microsoft.com/office/drawing/2014/main" id="{61C66985-5D4D-7542-BA0E-73C1122BF342}"/>
              </a:ext>
            </a:extLst>
          </p:cNvPr>
          <p:cNvPicPr preferRelativeResize="0"/>
          <p:nvPr/>
        </p:nvPicPr>
        <p:blipFill rotWithShape="1">
          <a:blip r:embed="rId5">
            <a:clrChange>
              <a:clrFrom>
                <a:srgbClr val="FFFFFF"/>
              </a:clrFrom>
              <a:clrTo>
                <a:srgbClr val="FFFFFF">
                  <a:alpha val="0"/>
                </a:srgbClr>
              </a:clrTo>
            </a:clrChange>
            <a:alphaModFix/>
          </a:blip>
          <a:srcRect t="41067" b="12934"/>
          <a:stretch/>
        </p:blipFill>
        <p:spPr>
          <a:xfrm>
            <a:off x="9116258" y="1928575"/>
            <a:ext cx="2477889" cy="814961"/>
          </a:xfrm>
          <a:prstGeom prst="rect">
            <a:avLst/>
          </a:prstGeom>
          <a:noFill/>
          <a:ln>
            <a:noFill/>
          </a:ln>
        </p:spPr>
      </p:pic>
      <p:pic>
        <p:nvPicPr>
          <p:cNvPr id="23" name="Google Shape;330;g10a9d0a9122_0_14" descr="See the source image">
            <a:extLst>
              <a:ext uri="{FF2B5EF4-FFF2-40B4-BE49-F238E27FC236}">
                <a16:creationId xmlns:a16="http://schemas.microsoft.com/office/drawing/2014/main" id="{0B53DC7D-994B-B249-AE8A-C9D4F250D121}"/>
              </a:ext>
            </a:extLst>
          </p:cNvPr>
          <p:cNvPicPr preferRelativeResize="0"/>
          <p:nvPr/>
        </p:nvPicPr>
        <p:blipFill rotWithShape="1">
          <a:blip r:embed="rId6">
            <a:alphaModFix/>
          </a:blip>
          <a:srcRect/>
          <a:stretch/>
        </p:blipFill>
        <p:spPr>
          <a:xfrm>
            <a:off x="929222" y="4134273"/>
            <a:ext cx="1993744" cy="994504"/>
          </a:xfrm>
          <a:prstGeom prst="rect">
            <a:avLst/>
          </a:prstGeom>
          <a:noFill/>
          <a:ln>
            <a:noFill/>
          </a:ln>
        </p:spPr>
      </p:pic>
      <p:grpSp>
        <p:nvGrpSpPr>
          <p:cNvPr id="24" name="Group 23">
            <a:extLst>
              <a:ext uri="{FF2B5EF4-FFF2-40B4-BE49-F238E27FC236}">
                <a16:creationId xmlns:a16="http://schemas.microsoft.com/office/drawing/2014/main" id="{A3B9DC72-8B30-7045-A9EC-79B7A4F0D792}"/>
              </a:ext>
            </a:extLst>
          </p:cNvPr>
          <p:cNvGrpSpPr/>
          <p:nvPr/>
        </p:nvGrpSpPr>
        <p:grpSpPr>
          <a:xfrm>
            <a:off x="3761261" y="4383383"/>
            <a:ext cx="1841703" cy="496283"/>
            <a:chOff x="277305" y="5278364"/>
            <a:chExt cx="3459911" cy="932341"/>
          </a:xfrm>
        </p:grpSpPr>
        <p:pic>
          <p:nvPicPr>
            <p:cNvPr id="25" name="Google Shape;319;g10a9d0a9122_0_14">
              <a:extLst>
                <a:ext uri="{FF2B5EF4-FFF2-40B4-BE49-F238E27FC236}">
                  <a16:creationId xmlns:a16="http://schemas.microsoft.com/office/drawing/2014/main" id="{3F346946-98CF-1B44-B9CA-CE2063FCDE8B}"/>
                </a:ext>
              </a:extLst>
            </p:cNvPr>
            <p:cNvPicPr preferRelativeResize="0"/>
            <p:nvPr/>
          </p:nvPicPr>
          <p:blipFill rotWithShape="1">
            <a:blip r:embed="rId7">
              <a:alphaModFix/>
            </a:blip>
            <a:srcRect/>
            <a:stretch/>
          </p:blipFill>
          <p:spPr>
            <a:xfrm>
              <a:off x="277305" y="5278364"/>
              <a:ext cx="1866676" cy="777782"/>
            </a:xfrm>
            <a:prstGeom prst="rect">
              <a:avLst/>
            </a:prstGeom>
            <a:noFill/>
            <a:ln>
              <a:noFill/>
            </a:ln>
          </p:spPr>
        </p:pic>
        <p:pic>
          <p:nvPicPr>
            <p:cNvPr id="26" name="Google Shape;320;g10a9d0a9122_0_14">
              <a:extLst>
                <a:ext uri="{FF2B5EF4-FFF2-40B4-BE49-F238E27FC236}">
                  <a16:creationId xmlns:a16="http://schemas.microsoft.com/office/drawing/2014/main" id="{7C0A7923-F66E-884C-995C-55BFCBE4816D}"/>
                </a:ext>
              </a:extLst>
            </p:cNvPr>
            <p:cNvPicPr preferRelativeResize="0"/>
            <p:nvPr/>
          </p:nvPicPr>
          <p:blipFill rotWithShape="1">
            <a:blip r:embed="rId8">
              <a:alphaModFix/>
            </a:blip>
            <a:srcRect/>
            <a:stretch/>
          </p:blipFill>
          <p:spPr>
            <a:xfrm>
              <a:off x="2212989" y="5358449"/>
              <a:ext cx="1524227" cy="852256"/>
            </a:xfrm>
            <a:prstGeom prst="rect">
              <a:avLst/>
            </a:prstGeom>
            <a:noFill/>
            <a:ln>
              <a:noFill/>
            </a:ln>
          </p:spPr>
        </p:pic>
      </p:grpSp>
      <p:pic>
        <p:nvPicPr>
          <p:cNvPr id="27" name="Google Shape;322;g10a9d0a9122_0_14" descr="A black sign with white text&#10;&#10;Description automatically generated">
            <a:extLst>
              <a:ext uri="{FF2B5EF4-FFF2-40B4-BE49-F238E27FC236}">
                <a16:creationId xmlns:a16="http://schemas.microsoft.com/office/drawing/2014/main" id="{D018CF2A-0DFD-BF48-9ECD-C9E26D640C48}"/>
              </a:ext>
            </a:extLst>
          </p:cNvPr>
          <p:cNvPicPr preferRelativeResize="0"/>
          <p:nvPr/>
        </p:nvPicPr>
        <p:blipFill rotWithShape="1">
          <a:blip r:embed="rId9">
            <a:alphaModFix/>
          </a:blip>
          <a:srcRect/>
          <a:stretch/>
        </p:blipFill>
        <p:spPr>
          <a:xfrm>
            <a:off x="6874841" y="3901815"/>
            <a:ext cx="1377147" cy="1377147"/>
          </a:xfrm>
          <a:prstGeom prst="rect">
            <a:avLst/>
          </a:prstGeom>
          <a:noFill/>
          <a:ln>
            <a:noFill/>
          </a:ln>
        </p:spPr>
      </p:pic>
      <p:pic>
        <p:nvPicPr>
          <p:cNvPr id="28" name="Google Shape;317;g10a9d0a9122_0_14">
            <a:extLst>
              <a:ext uri="{FF2B5EF4-FFF2-40B4-BE49-F238E27FC236}">
                <a16:creationId xmlns:a16="http://schemas.microsoft.com/office/drawing/2014/main" id="{6D436E0C-E897-684F-92B9-F93FD575E330}"/>
              </a:ext>
            </a:extLst>
          </p:cNvPr>
          <p:cNvPicPr preferRelativeResize="0"/>
          <p:nvPr/>
        </p:nvPicPr>
        <p:blipFill rotWithShape="1">
          <a:blip r:embed="rId10">
            <a:alphaModFix/>
          </a:blip>
          <a:srcRect/>
          <a:stretch/>
        </p:blipFill>
        <p:spPr>
          <a:xfrm>
            <a:off x="9305428" y="4282360"/>
            <a:ext cx="2133023" cy="503678"/>
          </a:xfrm>
          <a:prstGeom prst="rect">
            <a:avLst/>
          </a:prstGeom>
          <a:noFill/>
          <a:ln>
            <a:noFill/>
          </a:ln>
        </p:spPr>
      </p:pic>
      <p:sp>
        <p:nvSpPr>
          <p:cNvPr id="29" name="Google Shape;327;g10a9d0a9122_0_14">
            <a:extLst>
              <a:ext uri="{FF2B5EF4-FFF2-40B4-BE49-F238E27FC236}">
                <a16:creationId xmlns:a16="http://schemas.microsoft.com/office/drawing/2014/main" id="{73EDD1B4-CED1-D145-85AA-F952495F3AAF}"/>
              </a:ext>
            </a:extLst>
          </p:cNvPr>
          <p:cNvSpPr txBox="1"/>
          <p:nvPr/>
        </p:nvSpPr>
        <p:spPr>
          <a:xfrm>
            <a:off x="402571" y="2940894"/>
            <a:ext cx="3059982" cy="323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 b="1" u="sng" dirty="0">
                <a:solidFill>
                  <a:schemeClr val="tx1"/>
                </a:solidFill>
                <a:latin typeface="Oswald" pitchFamily="2" charset="77"/>
                <a:ea typeface="Poppins"/>
                <a:cs typeface="Poppins"/>
                <a:sym typeface="Poppins"/>
                <a:hlinkClick r:id="rId11">
                  <a:extLst>
                    <a:ext uri="{A12FA001-AC4F-418D-AE19-62706E023703}">
                      <ahyp:hlinkClr xmlns:ahyp="http://schemas.microsoft.com/office/drawing/2018/hyperlinkcolor" val="tx"/>
                    </a:ext>
                  </a:extLst>
                </a:hlinkClick>
              </a:rPr>
              <a:t>dsmfoundation.org.uk</a:t>
            </a:r>
            <a:r>
              <a:rPr lang="en-GB" sz="1500" b="1" dirty="0">
                <a:solidFill>
                  <a:schemeClr val="tx1"/>
                </a:solidFill>
                <a:latin typeface="Oswald" pitchFamily="2" charset="77"/>
                <a:ea typeface="Poppins"/>
                <a:cs typeface="Poppins"/>
                <a:sym typeface="Poppins"/>
              </a:rPr>
              <a:t> </a:t>
            </a:r>
            <a:endParaRPr sz="1500" b="1" dirty="0">
              <a:solidFill>
                <a:schemeClr val="tx1"/>
              </a:solidFill>
              <a:latin typeface="Oswald" pitchFamily="2" charset="77"/>
            </a:endParaRPr>
          </a:p>
        </p:txBody>
      </p:sp>
      <p:sp>
        <p:nvSpPr>
          <p:cNvPr id="30" name="Google Shape;327;g10a9d0a9122_0_14">
            <a:extLst>
              <a:ext uri="{FF2B5EF4-FFF2-40B4-BE49-F238E27FC236}">
                <a16:creationId xmlns:a16="http://schemas.microsoft.com/office/drawing/2014/main" id="{F3158DAB-1813-A242-A9D8-A563B9D10245}"/>
              </a:ext>
            </a:extLst>
          </p:cNvPr>
          <p:cNvSpPr txBox="1"/>
          <p:nvPr/>
        </p:nvSpPr>
        <p:spPr>
          <a:xfrm>
            <a:off x="3118877" y="2940894"/>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2">
                  <a:extLst>
                    <a:ext uri="{A12FA001-AC4F-418D-AE19-62706E023703}">
                      <ahyp:hlinkClr xmlns:ahyp="http://schemas.microsoft.com/office/drawing/2018/hyperlinkcolor" val="tx"/>
                    </a:ext>
                  </a:extLst>
                </a:hlinkClick>
              </a:rPr>
              <a:t>drugscience.org.uk</a:t>
            </a:r>
            <a:r>
              <a:rPr lang="en-GB" sz="1500" b="1" u="sng" dirty="0">
                <a:solidFill>
                  <a:schemeClr val="tx1"/>
                </a:solidFill>
                <a:latin typeface="Oswald" pitchFamily="2" charset="77"/>
                <a:ea typeface="Poppins"/>
                <a:cs typeface="Poppins"/>
                <a:sym typeface="Poppins"/>
                <a:hlinkClick r:id="rId12">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31" name="Google Shape;327;g10a9d0a9122_0_14">
            <a:extLst>
              <a:ext uri="{FF2B5EF4-FFF2-40B4-BE49-F238E27FC236}">
                <a16:creationId xmlns:a16="http://schemas.microsoft.com/office/drawing/2014/main" id="{43BEC135-36D0-E049-8C78-6A9C8D5B718A}"/>
              </a:ext>
            </a:extLst>
          </p:cNvPr>
          <p:cNvSpPr txBox="1"/>
          <p:nvPr/>
        </p:nvSpPr>
        <p:spPr>
          <a:xfrm>
            <a:off x="5989041" y="2940894"/>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3">
                  <a:extLst>
                    <a:ext uri="{A12FA001-AC4F-418D-AE19-62706E023703}">
                      <ahyp:hlinkClr xmlns:ahyp="http://schemas.microsoft.com/office/drawing/2018/hyperlinkcolor" val="tx"/>
                    </a:ext>
                  </a:extLst>
                </a:hlinkClick>
              </a:rPr>
              <a:t>talkaboutalcohol.com</a:t>
            </a:r>
            <a:endParaRPr lang="en-GB" sz="1500" b="1" u="sng" dirty="0">
              <a:solidFill>
                <a:schemeClr val="tx1"/>
              </a:solidFill>
              <a:latin typeface="Oswald" pitchFamily="2" charset="77"/>
              <a:ea typeface="Poppins"/>
              <a:cs typeface="Poppins"/>
              <a:sym typeface="Poppins"/>
            </a:endParaRPr>
          </a:p>
        </p:txBody>
      </p:sp>
      <p:sp>
        <p:nvSpPr>
          <p:cNvPr id="33" name="Google Shape;327;g10a9d0a9122_0_14">
            <a:extLst>
              <a:ext uri="{FF2B5EF4-FFF2-40B4-BE49-F238E27FC236}">
                <a16:creationId xmlns:a16="http://schemas.microsoft.com/office/drawing/2014/main" id="{404ECCDF-39FE-1244-BD70-244B7F2D28D3}"/>
              </a:ext>
            </a:extLst>
          </p:cNvPr>
          <p:cNvSpPr txBox="1"/>
          <p:nvPr/>
        </p:nvSpPr>
        <p:spPr>
          <a:xfrm>
            <a:off x="8895165" y="2940894"/>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4">
                  <a:extLst>
                    <a:ext uri="{A12FA001-AC4F-418D-AE19-62706E023703}">
                      <ahyp:hlinkClr xmlns:ahyp="http://schemas.microsoft.com/office/drawing/2018/hyperlinkcolor" val="tx"/>
                    </a:ext>
                  </a:extLst>
                </a:hlinkClick>
              </a:rPr>
              <a:t>themix.org.uk</a:t>
            </a:r>
            <a:r>
              <a:rPr lang="en-GB" sz="1500" b="1" u="sng" dirty="0">
                <a:solidFill>
                  <a:schemeClr val="tx1"/>
                </a:solidFill>
                <a:latin typeface="Oswald" pitchFamily="2" charset="77"/>
                <a:ea typeface="Poppins"/>
                <a:cs typeface="Poppins"/>
                <a:sym typeface="Poppins"/>
                <a:hlinkClick r:id="rId14">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50" name="Google Shape;327;g10a9d0a9122_0_14">
            <a:extLst>
              <a:ext uri="{FF2B5EF4-FFF2-40B4-BE49-F238E27FC236}">
                <a16:creationId xmlns:a16="http://schemas.microsoft.com/office/drawing/2014/main" id="{CEB94E04-3D5A-BF4F-8CEA-1ADB53CD52FA}"/>
              </a:ext>
            </a:extLst>
          </p:cNvPr>
          <p:cNvSpPr txBox="1"/>
          <p:nvPr/>
        </p:nvSpPr>
        <p:spPr>
          <a:xfrm>
            <a:off x="402571"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5">
                  <a:extLst>
                    <a:ext uri="{A12FA001-AC4F-418D-AE19-62706E023703}">
                      <ahyp:hlinkClr xmlns:ahyp="http://schemas.microsoft.com/office/drawing/2018/hyperlinkcolor" val="tx"/>
                    </a:ext>
                  </a:extLst>
                </a:hlinkClick>
              </a:rPr>
              <a:t>ithappens.education</a:t>
            </a:r>
            <a:endParaRPr sz="1500" b="1" dirty="0">
              <a:solidFill>
                <a:schemeClr val="tx1"/>
              </a:solidFill>
              <a:latin typeface="Oswald" pitchFamily="2" charset="77"/>
            </a:endParaRPr>
          </a:p>
        </p:txBody>
      </p:sp>
      <p:sp>
        <p:nvSpPr>
          <p:cNvPr id="52" name="Google Shape;327;g10a9d0a9122_0_14">
            <a:extLst>
              <a:ext uri="{FF2B5EF4-FFF2-40B4-BE49-F238E27FC236}">
                <a16:creationId xmlns:a16="http://schemas.microsoft.com/office/drawing/2014/main" id="{E3D21455-80D6-904B-956E-B45616BAEFD9}"/>
              </a:ext>
            </a:extLst>
          </p:cNvPr>
          <p:cNvSpPr txBox="1"/>
          <p:nvPr/>
        </p:nvSpPr>
        <p:spPr>
          <a:xfrm>
            <a:off x="3118877"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6">
                  <a:extLst>
                    <a:ext uri="{A12FA001-AC4F-418D-AE19-62706E023703}">
                      <ahyp:hlinkClr xmlns:ahyp="http://schemas.microsoft.com/office/drawing/2018/hyperlinkcolor" val="tx"/>
                    </a:ext>
                  </a:extLst>
                </a:hlinkClick>
              </a:rPr>
              <a:t>nhsgo.uk</a:t>
            </a:r>
            <a:r>
              <a:rPr lang="en-GB" sz="1500" b="1" u="sng" dirty="0">
                <a:solidFill>
                  <a:schemeClr val="tx1"/>
                </a:solidFill>
                <a:latin typeface="Oswald" pitchFamily="2" charset="77"/>
                <a:ea typeface="Poppins"/>
                <a:cs typeface="Poppins"/>
                <a:sym typeface="Poppins"/>
                <a:hlinkClick r:id="rId16">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53" name="Google Shape;327;g10a9d0a9122_0_14">
            <a:extLst>
              <a:ext uri="{FF2B5EF4-FFF2-40B4-BE49-F238E27FC236}">
                <a16:creationId xmlns:a16="http://schemas.microsoft.com/office/drawing/2014/main" id="{0EB66ABB-5C69-CE4A-BEDF-528BD94EDC60}"/>
              </a:ext>
            </a:extLst>
          </p:cNvPr>
          <p:cNvSpPr txBox="1"/>
          <p:nvPr/>
        </p:nvSpPr>
        <p:spPr>
          <a:xfrm>
            <a:off x="5989041"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7">
                  <a:extLst>
                    <a:ext uri="{A12FA001-AC4F-418D-AE19-62706E023703}">
                      <ahyp:hlinkClr xmlns:ahyp="http://schemas.microsoft.com/office/drawing/2018/hyperlinkcolor" val="tx"/>
                    </a:ext>
                  </a:extLst>
                </a:hlinkClick>
              </a:rPr>
              <a:t>riseabove.org.uk</a:t>
            </a:r>
            <a:r>
              <a:rPr lang="en-GB" sz="1500" b="1" u="sng" dirty="0">
                <a:solidFill>
                  <a:schemeClr val="tx1"/>
                </a:solidFill>
                <a:latin typeface="Oswald" pitchFamily="2" charset="77"/>
                <a:ea typeface="Poppins"/>
                <a:cs typeface="Poppins"/>
                <a:sym typeface="Poppins"/>
                <a:hlinkClick r:id="rId17">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54" name="Google Shape;327;g10a9d0a9122_0_14">
            <a:extLst>
              <a:ext uri="{FF2B5EF4-FFF2-40B4-BE49-F238E27FC236}">
                <a16:creationId xmlns:a16="http://schemas.microsoft.com/office/drawing/2014/main" id="{E12C8684-47FB-A04B-9CBC-80DEA2A54A0B}"/>
              </a:ext>
            </a:extLst>
          </p:cNvPr>
          <p:cNvSpPr txBox="1"/>
          <p:nvPr/>
        </p:nvSpPr>
        <p:spPr>
          <a:xfrm>
            <a:off x="8895165"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8">
                  <a:extLst>
                    <a:ext uri="{A12FA001-AC4F-418D-AE19-62706E023703}">
                      <ahyp:hlinkClr xmlns:ahyp="http://schemas.microsoft.com/office/drawing/2018/hyperlinkcolor" val="tx"/>
                    </a:ext>
                  </a:extLst>
                </a:hlinkClick>
              </a:rPr>
              <a:t>youngminds.org.uk</a:t>
            </a:r>
            <a:r>
              <a:rPr lang="en-GB" sz="1500" b="1" u="sng" dirty="0">
                <a:solidFill>
                  <a:schemeClr val="tx1"/>
                </a:solidFill>
                <a:latin typeface="Oswald" pitchFamily="2" charset="77"/>
                <a:ea typeface="Poppins"/>
                <a:cs typeface="Poppins"/>
                <a:sym typeface="Poppins"/>
                <a:hlinkClick r:id="rId18">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pic>
        <p:nvPicPr>
          <p:cNvPr id="55" name="Graphic 54">
            <a:extLst>
              <a:ext uri="{FF2B5EF4-FFF2-40B4-BE49-F238E27FC236}">
                <a16:creationId xmlns:a16="http://schemas.microsoft.com/office/drawing/2014/main" id="{9857F3E8-F98D-5B4F-A6CB-B65ACD226A6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79640" y="2073030"/>
            <a:ext cx="1669816" cy="556606"/>
          </a:xfrm>
          <a:prstGeom prst="rect">
            <a:avLst/>
          </a:prstGeom>
        </p:spPr>
      </p:pic>
    </p:spTree>
    <p:extLst>
      <p:ext uri="{BB962C8B-B14F-4D97-AF65-F5344CB8AC3E}">
        <p14:creationId xmlns:p14="http://schemas.microsoft.com/office/powerpoint/2010/main" val="47991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51" name="Rectangle 50">
            <a:extLst>
              <a:ext uri="{FF2B5EF4-FFF2-40B4-BE49-F238E27FC236}">
                <a16:creationId xmlns:a16="http://schemas.microsoft.com/office/drawing/2014/main" id="{B3C14F44-0577-7543-9C14-081377C61C53}"/>
              </a:ext>
            </a:extLst>
          </p:cNvPr>
          <p:cNvSpPr/>
          <p:nvPr/>
        </p:nvSpPr>
        <p:spPr>
          <a:xfrm>
            <a:off x="0" y="-647638"/>
            <a:ext cx="12192000" cy="4775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aphic 2">
            <a:extLst>
              <a:ext uri="{FF2B5EF4-FFF2-40B4-BE49-F238E27FC236}">
                <a16:creationId xmlns:a16="http://schemas.microsoft.com/office/drawing/2014/main" id="{A579893A-9E09-4D4E-BC35-3283250B6FE3}"/>
              </a:ext>
            </a:extLst>
          </p:cNvPr>
          <p:cNvGrpSpPr/>
          <p:nvPr/>
        </p:nvGrpSpPr>
        <p:grpSpPr>
          <a:xfrm>
            <a:off x="4666374" y="-647638"/>
            <a:ext cx="7659851" cy="4673591"/>
            <a:chOff x="5681490" y="2134464"/>
            <a:chExt cx="6340044" cy="3868322"/>
          </a:xfrm>
          <a:solidFill>
            <a:schemeClr val="bg1">
              <a:alpha val="16000"/>
            </a:schemeClr>
          </a:solidFill>
        </p:grpSpPr>
        <p:sp>
          <p:nvSpPr>
            <p:cNvPr id="53" name="Freeform 52">
              <a:extLst>
                <a:ext uri="{FF2B5EF4-FFF2-40B4-BE49-F238E27FC236}">
                  <a16:creationId xmlns:a16="http://schemas.microsoft.com/office/drawing/2014/main" id="{159281E4-BD2E-4345-9CDE-89E96D129DBF}"/>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2C83DCE-4F46-6C48-93C2-8133BC477729}"/>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7E84D113-B6F7-8844-8C93-0DA0B3F95129}"/>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AB0BF201-946A-044A-B28E-C2766B78F55A}"/>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9BE4D7C1-17B5-0B4B-9DC4-9930727588ED}"/>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0354FEE8-0239-3644-B36B-BADD4C389743}"/>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1A817727-FFBD-6841-A288-E7E285825A5F}"/>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pic>
        <p:nvPicPr>
          <p:cNvPr id="11" name="Google Shape;134;p4">
            <a:extLst>
              <a:ext uri="{FF2B5EF4-FFF2-40B4-BE49-F238E27FC236}">
                <a16:creationId xmlns:a16="http://schemas.microsoft.com/office/drawing/2014/main" id="{7D38866D-B1C9-C642-A779-B8C611CB9CC3}"/>
              </a:ext>
            </a:extLst>
          </p:cNvPr>
          <p:cNvPicPr preferRelativeResize="0"/>
          <p:nvPr/>
        </p:nvPicPr>
        <p:blipFill rotWithShape="1">
          <a:blip r:embed="rId3">
            <a:alphaModFix/>
          </a:blip>
          <a:srcRect l="2908" t="30967" b="8302"/>
          <a:stretch/>
        </p:blipFill>
        <p:spPr>
          <a:xfrm>
            <a:off x="0" y="4571999"/>
            <a:ext cx="3654754" cy="2286001"/>
          </a:xfrm>
          <a:prstGeom prst="rect">
            <a:avLst/>
          </a:prstGeom>
          <a:noFill/>
          <a:ln>
            <a:noFill/>
          </a:ln>
        </p:spPr>
      </p:pic>
      <p:pic>
        <p:nvPicPr>
          <p:cNvPr id="12" name="Google Shape;135;p4">
            <a:extLst>
              <a:ext uri="{FF2B5EF4-FFF2-40B4-BE49-F238E27FC236}">
                <a16:creationId xmlns:a16="http://schemas.microsoft.com/office/drawing/2014/main" id="{11423063-AB84-1146-B517-C8925ADC2230}"/>
              </a:ext>
            </a:extLst>
          </p:cNvPr>
          <p:cNvPicPr preferRelativeResize="0"/>
          <p:nvPr/>
        </p:nvPicPr>
        <p:blipFill rotWithShape="1">
          <a:blip r:embed="rId4">
            <a:alphaModFix/>
          </a:blip>
          <a:srcRect/>
          <a:stretch/>
        </p:blipFill>
        <p:spPr>
          <a:xfrm>
            <a:off x="802386" y="4915178"/>
            <a:ext cx="2924035" cy="2204726"/>
          </a:xfrm>
          <a:prstGeom prst="rect">
            <a:avLst/>
          </a:prstGeom>
          <a:noFill/>
          <a:ln>
            <a:noFill/>
          </a:ln>
        </p:spPr>
      </p:pic>
      <p:sp>
        <p:nvSpPr>
          <p:cNvPr id="21" name="TextBox 20">
            <a:extLst>
              <a:ext uri="{FF2B5EF4-FFF2-40B4-BE49-F238E27FC236}">
                <a16:creationId xmlns:a16="http://schemas.microsoft.com/office/drawing/2014/main" id="{D0D32192-8EC2-9B42-821A-C045484DE91A}"/>
              </a:ext>
            </a:extLst>
          </p:cNvPr>
          <p:cNvSpPr txBox="1"/>
          <p:nvPr/>
        </p:nvSpPr>
        <p:spPr>
          <a:xfrm>
            <a:off x="737809" y="1780727"/>
            <a:ext cx="9206291" cy="1569660"/>
          </a:xfrm>
          <a:prstGeom prst="rect">
            <a:avLst/>
          </a:prstGeom>
          <a:noFill/>
        </p:spPr>
        <p:txBody>
          <a:bodyPr wrap="square" rtlCol="0">
            <a:spAutoFit/>
          </a:bodyPr>
          <a:lstStyle/>
          <a:p>
            <a:r>
              <a:rPr lang="en-US" sz="9600" dirty="0">
                <a:solidFill>
                  <a:schemeClr val="bg1"/>
                </a:solidFill>
                <a:latin typeface="Oswald" pitchFamily="2" charset="77"/>
              </a:rPr>
              <a:t>Harm reduction</a:t>
            </a:r>
          </a:p>
        </p:txBody>
      </p:sp>
      <p:sp>
        <p:nvSpPr>
          <p:cNvPr id="22" name="TextBox 21">
            <a:extLst>
              <a:ext uri="{FF2B5EF4-FFF2-40B4-BE49-F238E27FC236}">
                <a16:creationId xmlns:a16="http://schemas.microsoft.com/office/drawing/2014/main" id="{22ED6D82-09E4-0642-B4EC-C4B2E80D23CC}"/>
              </a:ext>
            </a:extLst>
          </p:cNvPr>
          <p:cNvSpPr txBox="1"/>
          <p:nvPr/>
        </p:nvSpPr>
        <p:spPr>
          <a:xfrm>
            <a:off x="737809" y="270317"/>
            <a:ext cx="9206291" cy="861774"/>
          </a:xfrm>
          <a:prstGeom prst="rect">
            <a:avLst/>
          </a:prstGeom>
          <a:noFill/>
        </p:spPr>
        <p:txBody>
          <a:bodyPr wrap="square" rtlCol="0">
            <a:spAutoFit/>
          </a:bodyPr>
          <a:lstStyle/>
          <a:p>
            <a:r>
              <a:rPr lang="en-US" sz="5000" dirty="0">
                <a:solidFill>
                  <a:schemeClr val="bg1"/>
                </a:solidFill>
                <a:latin typeface="Oswald Light" pitchFamily="2" charset="77"/>
              </a:rPr>
              <a:t>Lesson 2</a:t>
            </a:r>
          </a:p>
        </p:txBody>
      </p:sp>
      <p:cxnSp>
        <p:nvCxnSpPr>
          <p:cNvPr id="6" name="Straight Connector 5">
            <a:extLst>
              <a:ext uri="{FF2B5EF4-FFF2-40B4-BE49-F238E27FC236}">
                <a16:creationId xmlns:a16="http://schemas.microsoft.com/office/drawing/2014/main" id="{46485BFF-54BE-BB4A-823D-32020110DF3B}"/>
              </a:ext>
            </a:extLst>
          </p:cNvPr>
          <p:cNvCxnSpPr>
            <a:cxnSpLocks/>
          </p:cNvCxnSpPr>
          <p:nvPr/>
        </p:nvCxnSpPr>
        <p:spPr>
          <a:xfrm>
            <a:off x="0" y="1443623"/>
            <a:ext cx="264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Shape&#10;&#10;Description automatically generated with medium confidence">
            <a:extLst>
              <a:ext uri="{FF2B5EF4-FFF2-40B4-BE49-F238E27FC236}">
                <a16:creationId xmlns:a16="http://schemas.microsoft.com/office/drawing/2014/main" id="{DA6491BB-8271-614F-9CA1-A92BE4B0504D}"/>
              </a:ext>
            </a:extLst>
          </p:cNvPr>
          <p:cNvPicPr>
            <a:picLocks noChangeAspect="1"/>
          </p:cNvPicPr>
          <p:nvPr/>
        </p:nvPicPr>
        <p:blipFill>
          <a:blip r:embed="rId5"/>
          <a:stretch>
            <a:fillRect/>
          </a:stretch>
        </p:blipFill>
        <p:spPr>
          <a:xfrm>
            <a:off x="4543508" y="4946175"/>
            <a:ext cx="3135705" cy="1071366"/>
          </a:xfrm>
          <a:prstGeom prst="rect">
            <a:avLst/>
          </a:prstGeom>
        </p:spPr>
      </p:pic>
      <p:sp>
        <p:nvSpPr>
          <p:cNvPr id="20" name="TextBox 19">
            <a:extLst>
              <a:ext uri="{FF2B5EF4-FFF2-40B4-BE49-F238E27FC236}">
                <a16:creationId xmlns:a16="http://schemas.microsoft.com/office/drawing/2014/main" id="{ADEBB103-DB2E-9D42-B59F-705DC79CA95C}"/>
              </a:ext>
            </a:extLst>
          </p:cNvPr>
          <p:cNvSpPr txBox="1"/>
          <p:nvPr/>
        </p:nvSpPr>
        <p:spPr>
          <a:xfrm>
            <a:off x="8496300" y="5138425"/>
            <a:ext cx="3594100" cy="400110"/>
          </a:xfrm>
          <a:prstGeom prst="rect">
            <a:avLst/>
          </a:prstGeom>
          <a:noFill/>
        </p:spPr>
        <p:txBody>
          <a:bodyPr wrap="square" rtlCol="0">
            <a:spAutoFit/>
          </a:bodyPr>
          <a:lstStyle/>
          <a:p>
            <a:r>
              <a:rPr lang="en-US" sz="2000" b="1" dirty="0" err="1">
                <a:latin typeface="Oswald" pitchFamily="2" charset="77"/>
              </a:rPr>
              <a:t>jointheexchange</a:t>
            </a:r>
            <a:r>
              <a:rPr lang="en-US" sz="2000" dirty="0" err="1">
                <a:latin typeface="Oswald" pitchFamily="2" charset="77"/>
              </a:rPr>
              <a:t>.co.uk</a:t>
            </a:r>
            <a:endParaRPr lang="en-US" sz="2000" dirty="0">
              <a:latin typeface="Oswald" pitchFamily="2" charset="77"/>
            </a:endParaRPr>
          </a:p>
        </p:txBody>
      </p:sp>
      <p:sp>
        <p:nvSpPr>
          <p:cNvPr id="23" name="TextBox 22">
            <a:extLst>
              <a:ext uri="{FF2B5EF4-FFF2-40B4-BE49-F238E27FC236}">
                <a16:creationId xmlns:a16="http://schemas.microsoft.com/office/drawing/2014/main" id="{81A7CA21-7505-B84D-9363-1E2512648810}"/>
              </a:ext>
            </a:extLst>
          </p:cNvPr>
          <p:cNvSpPr txBox="1"/>
          <p:nvPr/>
        </p:nvSpPr>
        <p:spPr>
          <a:xfrm>
            <a:off x="8496300" y="5617431"/>
            <a:ext cx="3594100" cy="400110"/>
          </a:xfrm>
          <a:prstGeom prst="rect">
            <a:avLst/>
          </a:prstGeom>
          <a:noFill/>
        </p:spPr>
        <p:txBody>
          <a:bodyPr wrap="square" rtlCol="0">
            <a:spAutoFit/>
          </a:bodyPr>
          <a:lstStyle/>
          <a:p>
            <a:r>
              <a:rPr lang="en-US" sz="2000" b="1" dirty="0" err="1">
                <a:latin typeface="Oswald" pitchFamily="2" charset="77"/>
              </a:rPr>
              <a:t>drugscience</a:t>
            </a:r>
            <a:r>
              <a:rPr lang="en-US" sz="2000" dirty="0" err="1">
                <a:latin typeface="Oswald" pitchFamily="2" charset="77"/>
              </a:rPr>
              <a:t>.org.uk</a:t>
            </a:r>
            <a:endParaRPr lang="en-US" sz="2000" dirty="0">
              <a:latin typeface="Oswald"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2;g10d3ed39e49_0_0">
            <a:extLst>
              <a:ext uri="{FF2B5EF4-FFF2-40B4-BE49-F238E27FC236}">
                <a16:creationId xmlns:a16="http://schemas.microsoft.com/office/drawing/2014/main" id="{51B9B477-332F-3345-931C-DB4CA7E10F55}"/>
              </a:ext>
            </a:extLst>
          </p:cNvPr>
          <p:cNvPicPr preferRelativeResize="0"/>
          <p:nvPr/>
        </p:nvPicPr>
        <p:blipFill>
          <a:blip r:embed="rId2">
            <a:alphaModFix/>
          </a:blip>
          <a:stretch>
            <a:fillRect/>
          </a:stretch>
        </p:blipFill>
        <p:spPr>
          <a:xfrm>
            <a:off x="612438" y="1468616"/>
            <a:ext cx="2862949" cy="2862000"/>
          </a:xfrm>
          <a:prstGeom prst="rect">
            <a:avLst/>
          </a:prstGeom>
          <a:noFill/>
          <a:ln>
            <a:noFill/>
          </a:ln>
        </p:spPr>
      </p:pic>
      <p:pic>
        <p:nvPicPr>
          <p:cNvPr id="5" name="Google Shape;143;g10d3ed39e49_0_0">
            <a:extLst>
              <a:ext uri="{FF2B5EF4-FFF2-40B4-BE49-F238E27FC236}">
                <a16:creationId xmlns:a16="http://schemas.microsoft.com/office/drawing/2014/main" id="{ABEC4636-14A5-0F40-BB0E-7D5089078D6D}"/>
              </a:ext>
            </a:extLst>
          </p:cNvPr>
          <p:cNvPicPr preferRelativeResize="0"/>
          <p:nvPr/>
        </p:nvPicPr>
        <p:blipFill>
          <a:blip r:embed="rId3">
            <a:alphaModFix/>
          </a:blip>
          <a:stretch>
            <a:fillRect/>
          </a:stretch>
        </p:blipFill>
        <p:spPr>
          <a:xfrm>
            <a:off x="4664526" y="1468616"/>
            <a:ext cx="2862949" cy="2862949"/>
          </a:xfrm>
          <a:prstGeom prst="rect">
            <a:avLst/>
          </a:prstGeom>
          <a:noFill/>
          <a:ln>
            <a:noFill/>
          </a:ln>
        </p:spPr>
      </p:pic>
      <p:sp>
        <p:nvSpPr>
          <p:cNvPr id="6" name="Google Shape;144;g10d3ed39e49_0_0">
            <a:extLst>
              <a:ext uri="{FF2B5EF4-FFF2-40B4-BE49-F238E27FC236}">
                <a16:creationId xmlns:a16="http://schemas.microsoft.com/office/drawing/2014/main" id="{98C7C7B9-8271-964B-8DF0-F0A01B697704}"/>
              </a:ext>
            </a:extLst>
          </p:cNvPr>
          <p:cNvSpPr txBox="1"/>
          <p:nvPr/>
        </p:nvSpPr>
        <p:spPr>
          <a:xfrm>
            <a:off x="368300" y="4477341"/>
            <a:ext cx="3351226" cy="10771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dirty="0">
                <a:solidFill>
                  <a:srgbClr val="FF61FA"/>
                </a:solidFill>
                <a:latin typeface="Oswald" pitchFamily="2" charset="77"/>
                <a:ea typeface="Oswald"/>
                <a:cs typeface="Oswald"/>
                <a:sym typeface="Oswald"/>
              </a:rPr>
              <a:t>Zoe Shuttleworth</a:t>
            </a:r>
            <a:br>
              <a:rPr lang="en-GB" sz="1500" b="1" dirty="0">
                <a:solidFill>
                  <a:srgbClr val="FF6659"/>
                </a:solidFill>
                <a:latin typeface="Oswald" pitchFamily="2" charset="77"/>
                <a:ea typeface="Oswald"/>
                <a:cs typeface="Oswald"/>
                <a:sym typeface="Oswald"/>
              </a:rPr>
            </a:br>
            <a:br>
              <a:rPr lang="en-GB" sz="800" b="1"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Director at It Happens Education </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(RSHE provider</a:t>
            </a:r>
            <a:r>
              <a:rPr lang="en-GB" sz="1600" dirty="0">
                <a:solidFill>
                  <a:schemeClr val="tx1"/>
                </a:solidFill>
                <a:latin typeface="Montserrat Light" pitchFamily="2" charset="77"/>
                <a:ea typeface="Oswald"/>
                <a:cs typeface="Oswald"/>
                <a:sym typeface="Oswald"/>
              </a:rPr>
              <a:t>) </a:t>
            </a:r>
            <a:endParaRPr sz="1600" dirty="0">
              <a:solidFill>
                <a:schemeClr val="tx1"/>
              </a:solidFill>
              <a:latin typeface="Montserrat Light" pitchFamily="2" charset="77"/>
              <a:ea typeface="Oswald"/>
              <a:cs typeface="Oswald"/>
              <a:sym typeface="Oswald"/>
            </a:endParaRPr>
          </a:p>
        </p:txBody>
      </p:sp>
      <p:sp>
        <p:nvSpPr>
          <p:cNvPr id="8" name="Google Shape;144;g10d3ed39e49_0_0">
            <a:extLst>
              <a:ext uri="{FF2B5EF4-FFF2-40B4-BE49-F238E27FC236}">
                <a16:creationId xmlns:a16="http://schemas.microsoft.com/office/drawing/2014/main" id="{827A5E4C-6298-7F44-9F4B-ACC246ED654F}"/>
              </a:ext>
            </a:extLst>
          </p:cNvPr>
          <p:cNvSpPr txBox="1"/>
          <p:nvPr/>
        </p:nvSpPr>
        <p:spPr>
          <a:xfrm>
            <a:off x="4420387" y="4477341"/>
            <a:ext cx="3351226" cy="1323409"/>
          </a:xfrm>
          <a:prstGeom prst="rect">
            <a:avLst/>
          </a:prstGeom>
          <a:noFill/>
          <a:ln>
            <a:noFill/>
          </a:ln>
        </p:spPr>
        <p:txBody>
          <a:bodyPr spcFirstLastPara="1" wrap="square" lIns="91425" tIns="91425" rIns="91425" bIns="91425" anchor="t" anchorCtr="0">
            <a:spAutoFit/>
          </a:bodyPr>
          <a:lstStyle/>
          <a:p>
            <a:pPr algn="ctr"/>
            <a:r>
              <a:rPr lang="en-GB" sz="1800" b="1" dirty="0">
                <a:solidFill>
                  <a:srgbClr val="FF61FA"/>
                </a:solidFill>
                <a:latin typeface="Oswald" pitchFamily="2" charset="77"/>
                <a:ea typeface="Oswald"/>
                <a:cs typeface="Oswald"/>
                <a:sym typeface="Oswald"/>
              </a:rPr>
              <a:t>Rayyan Zafar</a:t>
            </a:r>
            <a:br>
              <a:rPr lang="en-GB" sz="1500" b="1" dirty="0">
                <a:solidFill>
                  <a:srgbClr val="FF6659"/>
                </a:solidFill>
                <a:latin typeface="Oswald" pitchFamily="2" charset="77"/>
                <a:ea typeface="Oswald"/>
                <a:cs typeface="Oswald"/>
                <a:sym typeface="Oswald"/>
              </a:rPr>
            </a:br>
            <a:br>
              <a:rPr lang="en-GB" sz="800" b="1"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PHD Student at the Centre </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for Psychedelic research and Neuropsychopharmacology</a:t>
            </a:r>
            <a:endParaRPr sz="1600" dirty="0">
              <a:solidFill>
                <a:schemeClr val="tx1"/>
              </a:solidFill>
              <a:latin typeface="Oswald" pitchFamily="2" charset="77"/>
              <a:ea typeface="Oswald"/>
              <a:cs typeface="Oswald"/>
              <a:sym typeface="Oswald"/>
            </a:endParaRPr>
          </a:p>
        </p:txBody>
      </p:sp>
      <p:sp>
        <p:nvSpPr>
          <p:cNvPr id="9" name="Google Shape;144;g10d3ed39e49_0_0">
            <a:extLst>
              <a:ext uri="{FF2B5EF4-FFF2-40B4-BE49-F238E27FC236}">
                <a16:creationId xmlns:a16="http://schemas.microsoft.com/office/drawing/2014/main" id="{3A5AF42B-4C56-DE49-BD82-D9D20A14A662}"/>
              </a:ext>
            </a:extLst>
          </p:cNvPr>
          <p:cNvSpPr txBox="1"/>
          <p:nvPr/>
        </p:nvSpPr>
        <p:spPr>
          <a:xfrm>
            <a:off x="7875738" y="4477341"/>
            <a:ext cx="4055471" cy="1323409"/>
          </a:xfrm>
          <a:prstGeom prst="rect">
            <a:avLst/>
          </a:prstGeom>
          <a:noFill/>
          <a:ln>
            <a:noFill/>
          </a:ln>
        </p:spPr>
        <p:txBody>
          <a:bodyPr spcFirstLastPara="1" wrap="square" lIns="91425" tIns="91425" rIns="91425" bIns="91425" anchor="t" anchorCtr="0">
            <a:spAutoFit/>
          </a:bodyPr>
          <a:lstStyle/>
          <a:p>
            <a:pPr algn="ctr"/>
            <a:r>
              <a:rPr lang="en-GB" sz="1800" b="1" dirty="0">
                <a:solidFill>
                  <a:srgbClr val="FF61FA"/>
                </a:solidFill>
                <a:latin typeface="Oswald" pitchFamily="2" charset="77"/>
                <a:ea typeface="Oswald"/>
                <a:cs typeface="Oswald"/>
                <a:sym typeface="Oswald"/>
              </a:rPr>
              <a:t>Professor David Nutt</a:t>
            </a:r>
            <a:br>
              <a:rPr lang="en-GB" sz="1500" b="1" dirty="0">
                <a:solidFill>
                  <a:srgbClr val="FF6659"/>
                </a:solidFill>
                <a:latin typeface="Oswald" pitchFamily="2" charset="77"/>
                <a:ea typeface="Oswald"/>
                <a:cs typeface="Oswald"/>
                <a:sym typeface="Oswald"/>
              </a:rPr>
            </a:br>
            <a:br>
              <a:rPr lang="en-GB" sz="800" b="1"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FRCP, </a:t>
            </a:r>
            <a:r>
              <a:rPr lang="en-GB" sz="1600" dirty="0" err="1">
                <a:solidFill>
                  <a:schemeClr val="tx1"/>
                </a:solidFill>
                <a:latin typeface="Oswald" pitchFamily="2" charset="77"/>
                <a:ea typeface="Oswald"/>
                <a:cs typeface="Oswald"/>
                <a:sym typeface="Oswald"/>
              </a:rPr>
              <a:t>FRCPsych</a:t>
            </a:r>
            <a:r>
              <a:rPr lang="en-GB" sz="1600" dirty="0">
                <a:solidFill>
                  <a:schemeClr val="tx1"/>
                </a:solidFill>
                <a:latin typeface="Oswald" pitchFamily="2" charset="77"/>
                <a:ea typeface="Oswald"/>
                <a:cs typeface="Oswald"/>
                <a:sym typeface="Oswald"/>
              </a:rPr>
              <a:t>, </a:t>
            </a:r>
            <a:r>
              <a:rPr lang="en-GB" sz="1600" dirty="0" err="1">
                <a:solidFill>
                  <a:schemeClr val="tx1"/>
                </a:solidFill>
                <a:latin typeface="Oswald" pitchFamily="2" charset="77"/>
                <a:ea typeface="Oswald"/>
                <a:cs typeface="Oswald"/>
                <a:sym typeface="Oswald"/>
              </a:rPr>
              <a:t>FMedSci</a:t>
            </a:r>
            <a:r>
              <a:rPr lang="en-GB" sz="1600" dirty="0">
                <a:solidFill>
                  <a:schemeClr val="tx1"/>
                </a:solidFill>
                <a:latin typeface="Oswald" pitchFamily="2" charset="77"/>
                <a:ea typeface="Oswald"/>
                <a:cs typeface="Oswald"/>
                <a:sym typeface="Oswald"/>
              </a:rPr>
              <a:t>. </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A psychiatrist at Imperial College London</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 and Founder of Drug Science</a:t>
            </a:r>
            <a:endParaRPr sz="1600" dirty="0">
              <a:solidFill>
                <a:schemeClr val="tx1"/>
              </a:solidFill>
              <a:latin typeface="Oswald" pitchFamily="2" charset="77"/>
              <a:ea typeface="Oswald"/>
              <a:cs typeface="Oswald"/>
              <a:sym typeface="Oswald"/>
            </a:endParaRPr>
          </a:p>
        </p:txBody>
      </p:sp>
      <p:pic>
        <p:nvPicPr>
          <p:cNvPr id="11" name="Google Shape;146;p27">
            <a:extLst>
              <a:ext uri="{FF2B5EF4-FFF2-40B4-BE49-F238E27FC236}">
                <a16:creationId xmlns:a16="http://schemas.microsoft.com/office/drawing/2014/main" id="{BC734D74-3593-484C-9373-AFA516C33F1A}"/>
              </a:ext>
            </a:extLst>
          </p:cNvPr>
          <p:cNvPicPr preferRelativeResize="0">
            <a:picLocks noChangeAspect="1"/>
          </p:cNvPicPr>
          <p:nvPr/>
        </p:nvPicPr>
        <p:blipFill>
          <a:blip r:embed="rId4">
            <a:alphaModFix/>
          </a:blip>
          <a:stretch>
            <a:fillRect/>
          </a:stretch>
        </p:blipFill>
        <p:spPr>
          <a:xfrm>
            <a:off x="8472474" y="1468483"/>
            <a:ext cx="2862000" cy="2862000"/>
          </a:xfrm>
          <a:prstGeom prst="rect">
            <a:avLst/>
          </a:prstGeom>
          <a:noFill/>
          <a:ln>
            <a:noFill/>
          </a:ln>
        </p:spPr>
      </p:pic>
      <p:sp>
        <p:nvSpPr>
          <p:cNvPr id="10" name="Text Placeholder 1">
            <a:extLst>
              <a:ext uri="{FF2B5EF4-FFF2-40B4-BE49-F238E27FC236}">
                <a16:creationId xmlns:a16="http://schemas.microsoft.com/office/drawing/2014/main" id="{E2CDE215-1B14-C94F-93FF-86878994FA90}"/>
              </a:ext>
            </a:extLst>
          </p:cNvPr>
          <p:cNvSpPr>
            <a:spLocks noGrp="1"/>
          </p:cNvSpPr>
          <p:nvPr>
            <p:ph type="body" sz="quarter" idx="10"/>
          </p:nvPr>
        </p:nvSpPr>
        <p:spPr>
          <a:xfrm>
            <a:off x="368300" y="368302"/>
            <a:ext cx="10322947" cy="508000"/>
          </a:xfrm>
        </p:spPr>
        <p:txBody>
          <a:bodyPr/>
          <a:lstStyle/>
          <a:p>
            <a:r>
              <a:rPr lang="en-US" dirty="0"/>
              <a:t>In this lesson we’ll be hearing from…</a:t>
            </a:r>
          </a:p>
        </p:txBody>
      </p:sp>
    </p:spTree>
    <p:extLst>
      <p:ext uri="{BB962C8B-B14F-4D97-AF65-F5344CB8AC3E}">
        <p14:creationId xmlns:p14="http://schemas.microsoft.com/office/powerpoint/2010/main" val="104988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525A6AD-A9FF-194F-BEB8-8C0B648C706F}"/>
              </a:ext>
            </a:extLst>
          </p:cNvPr>
          <p:cNvSpPr>
            <a:spLocks noGrp="1"/>
          </p:cNvSpPr>
          <p:nvPr>
            <p:ph type="body" sz="quarter" idx="10"/>
          </p:nvPr>
        </p:nvSpPr>
        <p:spPr>
          <a:prstGeom prst="rect">
            <a:avLst/>
          </a:prstGeom>
        </p:spPr>
        <p:txBody>
          <a:bodyPr/>
          <a:lstStyle/>
          <a:p>
            <a:r>
              <a:rPr lang="en-US" dirty="0"/>
              <a:t>What’s the law?</a:t>
            </a:r>
          </a:p>
        </p:txBody>
      </p:sp>
      <p:sp>
        <p:nvSpPr>
          <p:cNvPr id="12" name="Text Placeholder 2">
            <a:extLst>
              <a:ext uri="{FF2B5EF4-FFF2-40B4-BE49-F238E27FC236}">
                <a16:creationId xmlns:a16="http://schemas.microsoft.com/office/drawing/2014/main" id="{58F84B54-140D-FA4B-A79A-1DBF108F7CC2}"/>
              </a:ext>
            </a:extLst>
          </p:cNvPr>
          <p:cNvSpPr txBox="1">
            <a:spLocks noGrp="1"/>
          </p:cNvSpPr>
          <p:nvPr>
            <p:ph type="body" sz="quarter" idx="11"/>
          </p:nvPr>
        </p:nvSpPr>
        <p:spPr>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tx1">
                    <a:lumMod val="65000"/>
                    <a:lumOff val="35000"/>
                  </a:schemeClr>
                </a:solidFill>
                <a:latin typeface="Oswald Light" pitchFamily="2" charset="77"/>
              </a:rPr>
              <a:t>Which drugs are in which Class?</a:t>
            </a:r>
          </a:p>
        </p:txBody>
      </p:sp>
      <p:graphicFrame>
        <p:nvGraphicFramePr>
          <p:cNvPr id="5" name="Table 17">
            <a:extLst>
              <a:ext uri="{FF2B5EF4-FFF2-40B4-BE49-F238E27FC236}">
                <a16:creationId xmlns:a16="http://schemas.microsoft.com/office/drawing/2014/main" id="{12165CAD-EA23-D148-92F5-153D3216BA27}"/>
              </a:ext>
            </a:extLst>
          </p:cNvPr>
          <p:cNvGraphicFramePr>
            <a:graphicFrameLocks noGrp="1"/>
          </p:cNvGraphicFramePr>
          <p:nvPr>
            <p:extLst>
              <p:ext uri="{D42A27DB-BD31-4B8C-83A1-F6EECF244321}">
                <p14:modId xmlns:p14="http://schemas.microsoft.com/office/powerpoint/2010/main" val="2342405359"/>
              </p:ext>
            </p:extLst>
          </p:nvPr>
        </p:nvGraphicFramePr>
        <p:xfrm>
          <a:off x="442912" y="1800386"/>
          <a:ext cx="8371905" cy="3801408"/>
        </p:xfrm>
        <a:graphic>
          <a:graphicData uri="http://schemas.openxmlformats.org/drawingml/2006/table">
            <a:tbl>
              <a:tblPr firstRow="1" bandRow="1">
                <a:tableStyleId>{04892AD9-3086-404D-B4AF-361398A627A4}</a:tableStyleId>
              </a:tblPr>
              <a:tblGrid>
                <a:gridCol w="2790635">
                  <a:extLst>
                    <a:ext uri="{9D8B030D-6E8A-4147-A177-3AD203B41FA5}">
                      <a16:colId xmlns:a16="http://schemas.microsoft.com/office/drawing/2014/main" val="347986887"/>
                    </a:ext>
                  </a:extLst>
                </a:gridCol>
                <a:gridCol w="2790635">
                  <a:extLst>
                    <a:ext uri="{9D8B030D-6E8A-4147-A177-3AD203B41FA5}">
                      <a16:colId xmlns:a16="http://schemas.microsoft.com/office/drawing/2014/main" val="2672622290"/>
                    </a:ext>
                  </a:extLst>
                </a:gridCol>
                <a:gridCol w="2790635">
                  <a:extLst>
                    <a:ext uri="{9D8B030D-6E8A-4147-A177-3AD203B41FA5}">
                      <a16:colId xmlns:a16="http://schemas.microsoft.com/office/drawing/2014/main" val="2793544960"/>
                    </a:ext>
                  </a:extLst>
                </a:gridCol>
              </a:tblGrid>
              <a:tr h="1044000">
                <a:tc gridSpan="3">
                  <a:txBody>
                    <a:bodyPr/>
                    <a:lstStyle/>
                    <a:p>
                      <a:pPr algn="ctr"/>
                      <a:r>
                        <a:rPr lang="en-US" sz="1800" b="1" dirty="0">
                          <a:latin typeface="Oswald" pitchFamily="2" charset="77"/>
                        </a:rPr>
                        <a:t>The three classes of illegal drugs</a:t>
                      </a:r>
                    </a:p>
                    <a:p>
                      <a:pPr algn="ctr"/>
                      <a:r>
                        <a:rPr lang="en-US" sz="1800" b="0" i="0" dirty="0">
                          <a:latin typeface="Oswald Light" pitchFamily="2" charset="77"/>
                        </a:rPr>
                        <a:t>Illegal drugs are put into three categories based on the level of risk: </a:t>
                      </a:r>
                      <a:br>
                        <a:rPr lang="en-US" sz="1800" b="0" i="0" dirty="0">
                          <a:latin typeface="Oswald Light" pitchFamily="2" charset="77"/>
                        </a:rPr>
                      </a:br>
                      <a:r>
                        <a:rPr lang="en-US" sz="1800" b="0" i="0" dirty="0">
                          <a:latin typeface="Oswald Light" pitchFamily="2" charset="77"/>
                        </a:rPr>
                        <a:t>Class A (most risky), Class B and Class C. </a:t>
                      </a:r>
                    </a:p>
                  </a:txBody>
                  <a:tcPr anchor="ctr">
                    <a:solidFill>
                      <a:srgbClr val="FF61FA"/>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5471083"/>
                  </a:ext>
                </a:extLst>
              </a:tr>
              <a:tr h="906264">
                <a:tc>
                  <a:txBody>
                    <a:bodyPr/>
                    <a:lstStyle/>
                    <a:p>
                      <a:r>
                        <a:rPr lang="en-US" b="1" dirty="0">
                          <a:solidFill>
                            <a:srgbClr val="FF61FA"/>
                          </a:solidFill>
                          <a:latin typeface="Oswald" pitchFamily="2" charset="77"/>
                        </a:rPr>
                        <a:t>Class A</a:t>
                      </a:r>
                    </a:p>
                  </a:txBody>
                  <a:tcPr marT="117720">
                    <a:noFill/>
                  </a:tcPr>
                </a:tc>
                <a:tc>
                  <a:txBody>
                    <a:bodyPr/>
                    <a:lstStyle/>
                    <a:p>
                      <a:r>
                        <a:rPr lang="en-US" b="1" dirty="0">
                          <a:latin typeface="Oswald" pitchFamily="2" charset="77"/>
                        </a:rPr>
                        <a:t>Possession: </a:t>
                      </a:r>
                    </a:p>
                    <a:p>
                      <a:r>
                        <a:rPr lang="en-US" dirty="0">
                          <a:latin typeface="Oswald" pitchFamily="2" charset="77"/>
                        </a:rPr>
                        <a:t>Up to 7 years in prison, an unlimited fine or both</a:t>
                      </a:r>
                    </a:p>
                  </a:txBody>
                  <a:tcPr anchor="ctr">
                    <a:noFill/>
                  </a:tcPr>
                </a:tc>
                <a:tc>
                  <a:txBody>
                    <a:bodyPr/>
                    <a:lstStyle/>
                    <a:p>
                      <a:r>
                        <a:rPr lang="en-US" b="1" dirty="0">
                          <a:latin typeface="Oswald" pitchFamily="2" charset="77"/>
                        </a:rPr>
                        <a:t>Supply and production: </a:t>
                      </a:r>
                    </a:p>
                    <a:p>
                      <a:r>
                        <a:rPr lang="en-US" dirty="0">
                          <a:latin typeface="Oswald" pitchFamily="2" charset="77"/>
                        </a:rPr>
                        <a:t>Up to life in prison, an unlimited fine or both</a:t>
                      </a:r>
                    </a:p>
                  </a:txBody>
                  <a:tcPr anchor="ctr">
                    <a:noFill/>
                  </a:tcPr>
                </a:tc>
                <a:extLst>
                  <a:ext uri="{0D108BD9-81ED-4DB2-BD59-A6C34878D82A}">
                    <a16:rowId xmlns:a16="http://schemas.microsoft.com/office/drawing/2014/main" val="1786823442"/>
                  </a:ext>
                </a:extLst>
              </a:tr>
              <a:tr h="9062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FF61FA"/>
                          </a:solidFill>
                          <a:latin typeface="Oswald" pitchFamily="2" charset="77"/>
                        </a:rPr>
                        <a:t>Class B</a:t>
                      </a:r>
                    </a:p>
                    <a:p>
                      <a:endParaRPr lang="en-US" dirty="0">
                        <a:latin typeface="Oswald" pitchFamily="2" charset="77"/>
                      </a:endParaRPr>
                    </a:p>
                  </a:txBody>
                  <a:tcPr marT="153720">
                    <a:noFill/>
                  </a:tcPr>
                </a:tc>
                <a:tc>
                  <a:txBody>
                    <a:bodyPr/>
                    <a:lstStyle/>
                    <a:p>
                      <a:r>
                        <a:rPr lang="en-US" b="1" dirty="0">
                          <a:latin typeface="Oswald" pitchFamily="2" charset="77"/>
                        </a:rPr>
                        <a:t>Possession: </a:t>
                      </a:r>
                    </a:p>
                    <a:p>
                      <a:r>
                        <a:rPr lang="en-US" dirty="0">
                          <a:latin typeface="Oswald" pitchFamily="2" charset="77"/>
                        </a:rPr>
                        <a:t>Up to 5 years in prison, an unlimited fine or both</a:t>
                      </a:r>
                    </a:p>
                  </a:txBody>
                  <a:tcPr anchor="ctr">
                    <a:noFill/>
                  </a:tcPr>
                </a:tc>
                <a:tc>
                  <a:txBody>
                    <a:bodyPr/>
                    <a:lstStyle/>
                    <a:p>
                      <a:pPr marL="0" marR="0" lvl="0" indent="0" algn="l" rtl="0">
                        <a:lnSpc>
                          <a:spcPct val="107000"/>
                        </a:lnSpc>
                        <a:spcBef>
                          <a:spcPts val="0"/>
                        </a:spcBef>
                        <a:spcAft>
                          <a:spcPts val="0"/>
                        </a:spcAft>
                        <a:buNone/>
                      </a:pPr>
                      <a:r>
                        <a:rPr lang="en-GB" sz="1400" b="1" u="none" strike="noStrike" cap="none" dirty="0">
                          <a:latin typeface="Oswald" pitchFamily="2" charset="77"/>
                        </a:rPr>
                        <a:t>Supply and production: </a:t>
                      </a:r>
                      <a:endParaRPr lang="en-GB" dirty="0">
                        <a:latin typeface="Oswald" pitchFamily="2" charset="77"/>
                      </a:endParaRPr>
                    </a:p>
                    <a:p>
                      <a:pPr marL="0" marR="0" lvl="0" indent="0" algn="l" rtl="0">
                        <a:lnSpc>
                          <a:spcPct val="107000"/>
                        </a:lnSpc>
                        <a:spcBef>
                          <a:spcPts val="0"/>
                        </a:spcBef>
                        <a:spcAft>
                          <a:spcPts val="0"/>
                        </a:spcAft>
                        <a:buNone/>
                      </a:pPr>
                      <a:r>
                        <a:rPr lang="en-GB" sz="1400" u="none" strike="noStrike" cap="none" dirty="0">
                          <a:latin typeface="Oswald" pitchFamily="2" charset="77"/>
                        </a:rPr>
                        <a:t>Up to 14 years in prison, an unlimited fine or both</a:t>
                      </a:r>
                      <a:endParaRPr lang="en-GB" dirty="0">
                        <a:latin typeface="Oswald" pitchFamily="2" charset="77"/>
                      </a:endParaRPr>
                    </a:p>
                  </a:txBody>
                  <a:tcPr anchor="ctr">
                    <a:noFill/>
                  </a:tcPr>
                </a:tc>
                <a:extLst>
                  <a:ext uri="{0D108BD9-81ED-4DB2-BD59-A6C34878D82A}">
                    <a16:rowId xmlns:a16="http://schemas.microsoft.com/office/drawing/2014/main" val="3088322441"/>
                  </a:ext>
                </a:extLst>
              </a:tr>
              <a:tr h="9062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FF61FA"/>
                          </a:solidFill>
                          <a:latin typeface="Oswald" pitchFamily="2" charset="77"/>
                        </a:rPr>
                        <a:t>Class C</a:t>
                      </a:r>
                    </a:p>
                    <a:p>
                      <a:endParaRPr lang="en-US" dirty="0">
                        <a:latin typeface="Oswald" pitchFamily="2" charset="77"/>
                      </a:endParaRPr>
                    </a:p>
                  </a:txBody>
                  <a:tcPr marT="153720">
                    <a:noFill/>
                  </a:tcPr>
                </a:tc>
                <a:tc>
                  <a:txBody>
                    <a:bodyPr/>
                    <a:lstStyle/>
                    <a:p>
                      <a:r>
                        <a:rPr lang="en-US" b="1" dirty="0">
                          <a:latin typeface="Oswald" pitchFamily="2" charset="77"/>
                        </a:rPr>
                        <a:t>Possession: </a:t>
                      </a:r>
                    </a:p>
                    <a:p>
                      <a:r>
                        <a:rPr lang="en-US" dirty="0">
                          <a:latin typeface="Oswald" pitchFamily="2" charset="77"/>
                        </a:rPr>
                        <a:t>Up to 2 years in prison, an unlimited fine or both (except anabolic steroids if it’s for personal use)</a:t>
                      </a:r>
                    </a:p>
                  </a:txBody>
                  <a:tcPr anchor="ctr">
                    <a:noFill/>
                  </a:tcPr>
                </a:tc>
                <a:tc>
                  <a:txBody>
                    <a:bodyPr/>
                    <a:lstStyle/>
                    <a:p>
                      <a:r>
                        <a:rPr lang="en-US" b="1" dirty="0">
                          <a:latin typeface="Oswald" pitchFamily="2" charset="77"/>
                        </a:rPr>
                        <a:t>Supply and production: </a:t>
                      </a:r>
                    </a:p>
                    <a:p>
                      <a:r>
                        <a:rPr lang="en-US" dirty="0">
                          <a:latin typeface="Oswald" pitchFamily="2" charset="77"/>
                        </a:rPr>
                        <a:t>Up to 14 years in prison, an unlimited fine or both</a:t>
                      </a:r>
                    </a:p>
                    <a:p>
                      <a:endParaRPr lang="en-US" dirty="0">
                        <a:latin typeface="Oswald" pitchFamily="2" charset="77"/>
                      </a:endParaRPr>
                    </a:p>
                  </a:txBody>
                  <a:tcPr anchor="ctr">
                    <a:noFill/>
                  </a:tcPr>
                </a:tc>
                <a:extLst>
                  <a:ext uri="{0D108BD9-81ED-4DB2-BD59-A6C34878D82A}">
                    <a16:rowId xmlns:a16="http://schemas.microsoft.com/office/drawing/2014/main" val="3270850015"/>
                  </a:ext>
                </a:extLst>
              </a:tr>
            </a:tbl>
          </a:graphicData>
        </a:graphic>
      </p:graphicFrame>
      <p:sp>
        <p:nvSpPr>
          <p:cNvPr id="6" name="Google Shape;208;p10">
            <a:extLst>
              <a:ext uri="{FF2B5EF4-FFF2-40B4-BE49-F238E27FC236}">
                <a16:creationId xmlns:a16="http://schemas.microsoft.com/office/drawing/2014/main" id="{D4F9E514-2679-CF43-B8EF-E3C2C52027AC}"/>
              </a:ext>
            </a:extLst>
          </p:cNvPr>
          <p:cNvSpPr txBox="1"/>
          <p:nvPr/>
        </p:nvSpPr>
        <p:spPr>
          <a:xfrm>
            <a:off x="9379866" y="1872438"/>
            <a:ext cx="2369221"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Cocaine</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Anabolic steroids</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Ecstasy (MDMA)</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Cannabis</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Heroin</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Xanax</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LSD</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Ketamine</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Magic Mushrooms</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Codeine</a:t>
            </a:r>
            <a:endParaRPr sz="1600" dirty="0">
              <a:latin typeface="Oswald" pitchFamily="2" charset="77"/>
            </a:endParaRPr>
          </a:p>
          <a:p>
            <a:pPr marL="285750" marR="0" lvl="0" indent="-158750" algn="l" rtl="0">
              <a:lnSpc>
                <a:spcPct val="150000"/>
              </a:lnSpc>
              <a:spcBef>
                <a:spcPts val="0"/>
              </a:spcBef>
              <a:spcAft>
                <a:spcPts val="0"/>
              </a:spcAft>
              <a:buClr>
                <a:schemeClr val="dk1"/>
              </a:buClr>
              <a:buSzPts val="2000"/>
              <a:buFont typeface="Arial"/>
              <a:buNone/>
            </a:pPr>
            <a:endParaRPr sz="2000" dirty="0">
              <a:solidFill>
                <a:schemeClr val="dk1"/>
              </a:solidFill>
              <a:latin typeface="Poppins"/>
              <a:ea typeface="Poppins"/>
              <a:cs typeface="Poppins"/>
              <a:sym typeface="Poppins"/>
            </a:endParaRPr>
          </a:p>
        </p:txBody>
      </p:sp>
      <p:sp>
        <p:nvSpPr>
          <p:cNvPr id="7" name="Google Shape;205;p10">
            <a:extLst>
              <a:ext uri="{FF2B5EF4-FFF2-40B4-BE49-F238E27FC236}">
                <a16:creationId xmlns:a16="http://schemas.microsoft.com/office/drawing/2014/main" id="{6E96C63C-6F4C-9240-A23E-06087116E3CD}"/>
              </a:ext>
            </a:extLst>
          </p:cNvPr>
          <p:cNvSpPr txBox="1"/>
          <p:nvPr/>
        </p:nvSpPr>
        <p:spPr>
          <a:xfrm>
            <a:off x="442913" y="3301371"/>
            <a:ext cx="2690431" cy="461624"/>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dk1"/>
                </a:solidFill>
                <a:latin typeface="Oswald" pitchFamily="2" charset="77"/>
                <a:ea typeface="Poppins"/>
                <a:cs typeface="Poppins"/>
                <a:sym typeface="Poppins"/>
              </a:rPr>
              <a:t>Cocaine, Ecstasy (MDMA), Heroin, LSD, Magic Mushrooms</a:t>
            </a:r>
            <a:endParaRPr sz="1200" dirty="0">
              <a:solidFill>
                <a:schemeClr val="dk1"/>
              </a:solidFill>
              <a:latin typeface="Oswald" pitchFamily="2" charset="77"/>
              <a:ea typeface="Poppins"/>
              <a:cs typeface="Poppins"/>
              <a:sym typeface="Poppins"/>
            </a:endParaRPr>
          </a:p>
        </p:txBody>
      </p:sp>
      <p:sp>
        <p:nvSpPr>
          <p:cNvPr id="8" name="Google Shape;205;p10">
            <a:extLst>
              <a:ext uri="{FF2B5EF4-FFF2-40B4-BE49-F238E27FC236}">
                <a16:creationId xmlns:a16="http://schemas.microsoft.com/office/drawing/2014/main" id="{35BF817C-784C-3541-A1E6-772D5B89E928}"/>
              </a:ext>
            </a:extLst>
          </p:cNvPr>
          <p:cNvSpPr txBox="1"/>
          <p:nvPr/>
        </p:nvSpPr>
        <p:spPr>
          <a:xfrm>
            <a:off x="442913" y="4274741"/>
            <a:ext cx="2690431" cy="276959"/>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91425" tIns="45700" rIns="91425" bIns="45700" anchor="t" anchorCtr="0">
            <a:spAutoFit/>
          </a:bodyPr>
          <a:lstStyle/>
          <a:p>
            <a:pPr lvl="0"/>
            <a:r>
              <a:rPr lang="en-GB" sz="1200" b="1" dirty="0">
                <a:solidFill>
                  <a:schemeClr val="dk1"/>
                </a:solidFill>
                <a:latin typeface="Oswald" pitchFamily="2" charset="77"/>
                <a:ea typeface="Poppins"/>
                <a:cs typeface="Poppins"/>
                <a:sym typeface="Poppins"/>
              </a:rPr>
              <a:t>Cannabis, Ketamine, Codeine</a:t>
            </a:r>
          </a:p>
        </p:txBody>
      </p:sp>
      <p:sp>
        <p:nvSpPr>
          <p:cNvPr id="9" name="Google Shape;205;p10">
            <a:extLst>
              <a:ext uri="{FF2B5EF4-FFF2-40B4-BE49-F238E27FC236}">
                <a16:creationId xmlns:a16="http://schemas.microsoft.com/office/drawing/2014/main" id="{7CD33778-507B-0C4A-9DA7-AB3B2C545442}"/>
              </a:ext>
            </a:extLst>
          </p:cNvPr>
          <p:cNvSpPr txBox="1"/>
          <p:nvPr/>
        </p:nvSpPr>
        <p:spPr>
          <a:xfrm>
            <a:off x="442913" y="5152565"/>
            <a:ext cx="2690431" cy="276959"/>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91425" tIns="45700" rIns="91425" bIns="45700" anchor="t" anchorCtr="0">
            <a:spAutoFit/>
          </a:bodyPr>
          <a:lstStyle/>
          <a:p>
            <a:pPr lvl="0"/>
            <a:r>
              <a:rPr lang="en-GB" sz="1200" b="1" dirty="0">
                <a:solidFill>
                  <a:schemeClr val="dk1"/>
                </a:solidFill>
                <a:latin typeface="Oswald" pitchFamily="2" charset="77"/>
                <a:ea typeface="Poppins"/>
                <a:cs typeface="Poppins"/>
                <a:sym typeface="Poppins"/>
              </a:rPr>
              <a:t>Anabolic Steroids, Xanax</a:t>
            </a:r>
          </a:p>
        </p:txBody>
      </p:sp>
      <p:sp>
        <p:nvSpPr>
          <p:cNvPr id="10" name="Rectangle 9">
            <a:extLst>
              <a:ext uri="{FF2B5EF4-FFF2-40B4-BE49-F238E27FC236}">
                <a16:creationId xmlns:a16="http://schemas.microsoft.com/office/drawing/2014/main" id="{BDEE3F2E-43DD-E74F-9014-CE1DA9F97EB8}"/>
              </a:ext>
            </a:extLst>
          </p:cNvPr>
          <p:cNvSpPr/>
          <p:nvPr/>
        </p:nvSpPr>
        <p:spPr>
          <a:xfrm>
            <a:off x="9074550" y="1800386"/>
            <a:ext cx="2466192" cy="3877032"/>
          </a:xfrm>
          <a:prstGeom prst="rect">
            <a:avLst/>
          </a:prstGeom>
          <a:noFill/>
          <a:ln w="12700">
            <a:solidFill>
              <a:srgbClr val="FF6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F6693C-8D1A-DD48-A759-08ADF9C22BF0}"/>
              </a:ext>
            </a:extLst>
          </p:cNvPr>
          <p:cNvSpPr/>
          <p:nvPr/>
        </p:nvSpPr>
        <p:spPr>
          <a:xfrm>
            <a:off x="7563341" y="2433349"/>
            <a:ext cx="4628659" cy="1458690"/>
          </a:xfrm>
          <a:prstGeom prst="rect">
            <a:avLst/>
          </a:prstGeom>
          <a:solidFill>
            <a:srgbClr val="FF6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1110A04-2144-3442-845B-EC2930EDFB31}"/>
              </a:ext>
            </a:extLst>
          </p:cNvPr>
          <p:cNvSpPr/>
          <p:nvPr/>
        </p:nvSpPr>
        <p:spPr>
          <a:xfrm>
            <a:off x="7563341" y="4080241"/>
            <a:ext cx="4628659" cy="1512978"/>
          </a:xfrm>
          <a:prstGeom prst="rect">
            <a:avLst/>
          </a:prstGeom>
          <a:solidFill>
            <a:srgbClr val="FF6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00BACB-9BCB-AA4F-AC28-0C8CC768630F}"/>
              </a:ext>
            </a:extLst>
          </p:cNvPr>
          <p:cNvSpPr txBox="1"/>
          <p:nvPr/>
        </p:nvSpPr>
        <p:spPr>
          <a:xfrm>
            <a:off x="3219413" y="430799"/>
            <a:ext cx="3678373" cy="861774"/>
          </a:xfrm>
          <a:prstGeom prst="rect">
            <a:avLst/>
          </a:prstGeom>
          <a:noFill/>
        </p:spPr>
        <p:txBody>
          <a:bodyPr wrap="square" rtlCol="0">
            <a:spAutoFit/>
          </a:bodyPr>
          <a:lstStyle/>
          <a:p>
            <a:r>
              <a:rPr lang="en-US" sz="2500" dirty="0">
                <a:solidFill>
                  <a:schemeClr val="tx1"/>
                </a:solidFill>
                <a:latin typeface="Oswald Light" pitchFamily="2" charset="77"/>
              </a:rPr>
              <a:t>You can get a warning, caution, fine or prison sentence for:</a:t>
            </a:r>
          </a:p>
        </p:txBody>
      </p:sp>
      <p:sp>
        <p:nvSpPr>
          <p:cNvPr id="6" name="TextBox 5">
            <a:extLst>
              <a:ext uri="{FF2B5EF4-FFF2-40B4-BE49-F238E27FC236}">
                <a16:creationId xmlns:a16="http://schemas.microsoft.com/office/drawing/2014/main" id="{98416913-4E83-6543-912D-A686F01928DF}"/>
              </a:ext>
            </a:extLst>
          </p:cNvPr>
          <p:cNvSpPr txBox="1"/>
          <p:nvPr/>
        </p:nvSpPr>
        <p:spPr>
          <a:xfrm>
            <a:off x="3766418" y="1417208"/>
            <a:ext cx="4567999" cy="477054"/>
          </a:xfrm>
          <a:prstGeom prst="rect">
            <a:avLst/>
          </a:prstGeom>
          <a:noFill/>
        </p:spPr>
        <p:txBody>
          <a:bodyPr wrap="square" rtlCol="0">
            <a:spAutoFit/>
          </a:bodyPr>
          <a:lstStyle/>
          <a:p>
            <a:r>
              <a:rPr lang="en-US" sz="2500" b="1" dirty="0">
                <a:solidFill>
                  <a:srgbClr val="FF61FA"/>
                </a:solidFill>
                <a:latin typeface="Oswald Light" pitchFamily="2" charset="77"/>
              </a:rPr>
              <a:t>Possession</a:t>
            </a:r>
          </a:p>
        </p:txBody>
      </p:sp>
      <p:sp>
        <p:nvSpPr>
          <p:cNvPr id="7" name="Google Shape;144;g10d3ed39e49_0_0">
            <a:extLst>
              <a:ext uri="{FF2B5EF4-FFF2-40B4-BE49-F238E27FC236}">
                <a16:creationId xmlns:a16="http://schemas.microsoft.com/office/drawing/2014/main" id="{1248BBF7-1604-774B-92A1-E0DC6FD01582}"/>
              </a:ext>
            </a:extLst>
          </p:cNvPr>
          <p:cNvSpPr txBox="1"/>
          <p:nvPr/>
        </p:nvSpPr>
        <p:spPr>
          <a:xfrm>
            <a:off x="3766418" y="1570115"/>
            <a:ext cx="3351226" cy="677078"/>
          </a:xfrm>
          <a:prstGeom prst="rect">
            <a:avLst/>
          </a:prstGeom>
          <a:noFill/>
          <a:ln>
            <a:noFill/>
          </a:ln>
        </p:spPr>
        <p:txBody>
          <a:bodyPr spcFirstLastPara="1" wrap="square" lIns="91425" tIns="91425" rIns="91425" bIns="91425" anchor="t" anchorCtr="0">
            <a:spAutoFit/>
          </a:bodyPr>
          <a:lstStyle/>
          <a:p>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Having drugs, carrying drugs</a:t>
            </a:r>
            <a:endParaRPr sz="1600" dirty="0">
              <a:solidFill>
                <a:schemeClr val="tx1"/>
              </a:solidFill>
              <a:latin typeface="Oswald" pitchFamily="2" charset="77"/>
              <a:ea typeface="Oswald"/>
              <a:cs typeface="Oswald"/>
              <a:sym typeface="Oswald"/>
            </a:endParaRPr>
          </a:p>
        </p:txBody>
      </p:sp>
      <p:sp>
        <p:nvSpPr>
          <p:cNvPr id="8" name="TextBox 7">
            <a:extLst>
              <a:ext uri="{FF2B5EF4-FFF2-40B4-BE49-F238E27FC236}">
                <a16:creationId xmlns:a16="http://schemas.microsoft.com/office/drawing/2014/main" id="{B563BCA7-5B12-D841-B1B5-FC18DD9EE42C}"/>
              </a:ext>
            </a:extLst>
          </p:cNvPr>
          <p:cNvSpPr txBox="1"/>
          <p:nvPr/>
        </p:nvSpPr>
        <p:spPr>
          <a:xfrm>
            <a:off x="3766418" y="2328172"/>
            <a:ext cx="4567999" cy="477054"/>
          </a:xfrm>
          <a:prstGeom prst="rect">
            <a:avLst/>
          </a:prstGeom>
          <a:noFill/>
        </p:spPr>
        <p:txBody>
          <a:bodyPr wrap="square" rtlCol="0">
            <a:spAutoFit/>
          </a:bodyPr>
          <a:lstStyle/>
          <a:p>
            <a:r>
              <a:rPr lang="en-US" sz="2500" b="1" dirty="0">
                <a:solidFill>
                  <a:srgbClr val="FF61FA"/>
                </a:solidFill>
                <a:latin typeface="Oswald Light" pitchFamily="2" charset="77"/>
              </a:rPr>
              <a:t>Production</a:t>
            </a:r>
          </a:p>
        </p:txBody>
      </p:sp>
      <p:sp>
        <p:nvSpPr>
          <p:cNvPr id="9" name="Google Shape;144;g10d3ed39e49_0_0">
            <a:extLst>
              <a:ext uri="{FF2B5EF4-FFF2-40B4-BE49-F238E27FC236}">
                <a16:creationId xmlns:a16="http://schemas.microsoft.com/office/drawing/2014/main" id="{794B4BF9-BCEB-7841-B9D3-2EB418F68A80}"/>
              </a:ext>
            </a:extLst>
          </p:cNvPr>
          <p:cNvSpPr txBox="1"/>
          <p:nvPr/>
        </p:nvSpPr>
        <p:spPr>
          <a:xfrm>
            <a:off x="3766418" y="2478442"/>
            <a:ext cx="3351226" cy="677078"/>
          </a:xfrm>
          <a:prstGeom prst="rect">
            <a:avLst/>
          </a:prstGeom>
          <a:noFill/>
          <a:ln>
            <a:noFill/>
          </a:ln>
        </p:spPr>
        <p:txBody>
          <a:bodyPr spcFirstLastPara="1" wrap="square" lIns="91425" tIns="91425" rIns="91425" bIns="91425" anchor="t" anchorCtr="0">
            <a:spAutoFit/>
          </a:bodyPr>
          <a:lstStyle/>
          <a:p>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Making drugs</a:t>
            </a:r>
          </a:p>
        </p:txBody>
      </p:sp>
      <p:sp>
        <p:nvSpPr>
          <p:cNvPr id="10" name="TextBox 9">
            <a:extLst>
              <a:ext uri="{FF2B5EF4-FFF2-40B4-BE49-F238E27FC236}">
                <a16:creationId xmlns:a16="http://schemas.microsoft.com/office/drawing/2014/main" id="{B9F68CDC-5C6B-8A4C-9528-349EC19C69FB}"/>
              </a:ext>
            </a:extLst>
          </p:cNvPr>
          <p:cNvSpPr txBox="1"/>
          <p:nvPr/>
        </p:nvSpPr>
        <p:spPr>
          <a:xfrm>
            <a:off x="3766418" y="3232284"/>
            <a:ext cx="4567999" cy="477054"/>
          </a:xfrm>
          <a:prstGeom prst="rect">
            <a:avLst/>
          </a:prstGeom>
          <a:noFill/>
        </p:spPr>
        <p:txBody>
          <a:bodyPr wrap="square" rtlCol="0">
            <a:spAutoFit/>
          </a:bodyPr>
          <a:lstStyle/>
          <a:p>
            <a:r>
              <a:rPr lang="en-US" sz="2500" b="1" dirty="0">
                <a:solidFill>
                  <a:srgbClr val="FF61FA"/>
                </a:solidFill>
                <a:latin typeface="Oswald Light" pitchFamily="2" charset="77"/>
              </a:rPr>
              <a:t>Supply</a:t>
            </a:r>
          </a:p>
        </p:txBody>
      </p:sp>
      <p:sp>
        <p:nvSpPr>
          <p:cNvPr id="11" name="Google Shape;144;g10d3ed39e49_0_0">
            <a:extLst>
              <a:ext uri="{FF2B5EF4-FFF2-40B4-BE49-F238E27FC236}">
                <a16:creationId xmlns:a16="http://schemas.microsoft.com/office/drawing/2014/main" id="{FF999EF9-01EF-7A42-BEFF-4DC7A824295E}"/>
              </a:ext>
            </a:extLst>
          </p:cNvPr>
          <p:cNvSpPr txBox="1"/>
          <p:nvPr/>
        </p:nvSpPr>
        <p:spPr>
          <a:xfrm>
            <a:off x="3766418" y="3433941"/>
            <a:ext cx="3351226" cy="677078"/>
          </a:xfrm>
          <a:prstGeom prst="rect">
            <a:avLst/>
          </a:prstGeom>
          <a:noFill/>
          <a:ln>
            <a:noFill/>
          </a:ln>
        </p:spPr>
        <p:txBody>
          <a:bodyPr spcFirstLastPara="1" wrap="square" lIns="91425" tIns="91425" rIns="91425" bIns="91425" anchor="t" anchorCtr="0">
            <a:spAutoFit/>
          </a:bodyPr>
          <a:lstStyle/>
          <a:p>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Selling, dealing or sharing drugs</a:t>
            </a:r>
            <a:endParaRPr sz="1600" dirty="0">
              <a:solidFill>
                <a:schemeClr val="tx1"/>
              </a:solidFill>
              <a:latin typeface="Oswald" pitchFamily="2" charset="77"/>
              <a:ea typeface="Oswald"/>
              <a:cs typeface="Oswald"/>
              <a:sym typeface="Oswald"/>
            </a:endParaRPr>
          </a:p>
        </p:txBody>
      </p:sp>
      <p:sp>
        <p:nvSpPr>
          <p:cNvPr id="12" name="TextBox 11">
            <a:extLst>
              <a:ext uri="{FF2B5EF4-FFF2-40B4-BE49-F238E27FC236}">
                <a16:creationId xmlns:a16="http://schemas.microsoft.com/office/drawing/2014/main" id="{08B70A0F-3D3A-AD4E-B257-119CB1170659}"/>
              </a:ext>
            </a:extLst>
          </p:cNvPr>
          <p:cNvSpPr txBox="1"/>
          <p:nvPr/>
        </p:nvSpPr>
        <p:spPr>
          <a:xfrm>
            <a:off x="7668863" y="520520"/>
            <a:ext cx="3678372" cy="477054"/>
          </a:xfrm>
          <a:prstGeom prst="rect">
            <a:avLst/>
          </a:prstGeom>
          <a:noFill/>
        </p:spPr>
        <p:txBody>
          <a:bodyPr wrap="square" rtlCol="0">
            <a:spAutoFit/>
          </a:bodyPr>
          <a:lstStyle/>
          <a:p>
            <a:r>
              <a:rPr lang="en-US" sz="2500" dirty="0">
                <a:solidFill>
                  <a:schemeClr val="tx1"/>
                </a:solidFill>
                <a:latin typeface="Oswald Light" pitchFamily="2" charset="77"/>
              </a:rPr>
              <a:t>Other criminal offences include:</a:t>
            </a:r>
          </a:p>
        </p:txBody>
      </p:sp>
      <p:sp>
        <p:nvSpPr>
          <p:cNvPr id="13" name="TextBox 12">
            <a:extLst>
              <a:ext uri="{FF2B5EF4-FFF2-40B4-BE49-F238E27FC236}">
                <a16:creationId xmlns:a16="http://schemas.microsoft.com/office/drawing/2014/main" id="{5161588B-2630-604F-BA43-B77C6236F94F}"/>
              </a:ext>
            </a:extLst>
          </p:cNvPr>
          <p:cNvSpPr txBox="1"/>
          <p:nvPr/>
        </p:nvSpPr>
        <p:spPr>
          <a:xfrm>
            <a:off x="7668863" y="886582"/>
            <a:ext cx="4080225" cy="1954381"/>
          </a:xfrm>
          <a:prstGeom prst="rect">
            <a:avLst/>
          </a:prstGeom>
          <a:noFill/>
        </p:spPr>
        <p:txBody>
          <a:bodyPr wrap="square" rtlCol="0">
            <a:spAutoFit/>
          </a:bodyPr>
          <a:lstStyle/>
          <a:p>
            <a:pPr lvl="0"/>
            <a:endParaRPr lang="en-US" sz="1200" b="1" dirty="0">
              <a:solidFill>
                <a:srgbClr val="FF6659"/>
              </a:solidFill>
              <a:latin typeface="Oswald Light" pitchFamily="2" charset="77"/>
            </a:endParaRPr>
          </a:p>
          <a:p>
            <a:pPr marL="342900" lvl="0" indent="-342900">
              <a:buFont typeface="Arial" panose="020B0604020202020204" pitchFamily="34" charset="0"/>
              <a:buChar char="•"/>
            </a:pPr>
            <a:r>
              <a:rPr lang="en-US" sz="1800" b="1" dirty="0">
                <a:solidFill>
                  <a:srgbClr val="FF61FA"/>
                </a:solidFill>
                <a:latin typeface="Oswald Light" pitchFamily="2" charset="77"/>
              </a:rPr>
              <a:t>Driving under the influence of alcohol </a:t>
            </a:r>
            <a:br>
              <a:rPr lang="en-US" sz="1800" b="1" dirty="0">
                <a:solidFill>
                  <a:srgbClr val="FF61FA"/>
                </a:solidFill>
                <a:latin typeface="Oswald Light" pitchFamily="2" charset="77"/>
              </a:rPr>
            </a:br>
            <a:r>
              <a:rPr lang="en-US" sz="1800" b="1" dirty="0">
                <a:solidFill>
                  <a:srgbClr val="FF61FA"/>
                </a:solidFill>
                <a:latin typeface="Oswald Light" pitchFamily="2" charset="77"/>
              </a:rPr>
              <a:t>or drugs</a:t>
            </a:r>
            <a:br>
              <a:rPr lang="en-US" sz="1800" b="1" dirty="0">
                <a:solidFill>
                  <a:srgbClr val="FF61FA"/>
                </a:solidFill>
                <a:latin typeface="Oswald Light" pitchFamily="2" charset="77"/>
              </a:rPr>
            </a:br>
            <a:endParaRPr lang="en-US" sz="1200" b="1" dirty="0">
              <a:solidFill>
                <a:srgbClr val="FF61FA"/>
              </a:solidFill>
              <a:latin typeface="Oswald Light" pitchFamily="2" charset="77"/>
            </a:endParaRPr>
          </a:p>
          <a:p>
            <a:pPr marL="342900" lvl="0" indent="-342900">
              <a:buFont typeface="Arial" panose="020B0604020202020204" pitchFamily="34" charset="0"/>
              <a:buChar char="•"/>
            </a:pPr>
            <a:r>
              <a:rPr lang="en-US" sz="1800" b="1" dirty="0">
                <a:solidFill>
                  <a:srgbClr val="FF61FA"/>
                </a:solidFill>
                <a:latin typeface="Oswald Light" pitchFamily="2" charset="77"/>
              </a:rPr>
              <a:t>Drunk and disorderly </a:t>
            </a:r>
            <a:r>
              <a:rPr lang="en-US" sz="1800" b="1" dirty="0" err="1">
                <a:solidFill>
                  <a:srgbClr val="FF61FA"/>
                </a:solidFill>
                <a:latin typeface="Oswald Light" pitchFamily="2" charset="77"/>
              </a:rPr>
              <a:t>behaviour</a:t>
            </a:r>
            <a:r>
              <a:rPr lang="en-US" sz="1800" b="1" dirty="0">
                <a:solidFill>
                  <a:srgbClr val="FF61FA"/>
                </a:solidFill>
                <a:latin typeface="Oswald Light" pitchFamily="2" charset="77"/>
              </a:rPr>
              <a:t> (ASBO)</a:t>
            </a:r>
          </a:p>
          <a:p>
            <a:pPr lvl="0"/>
            <a:endParaRPr lang="en-US" sz="4000" b="1" dirty="0">
              <a:solidFill>
                <a:srgbClr val="FF6659"/>
              </a:solidFill>
              <a:latin typeface="Oswald Light" pitchFamily="2" charset="77"/>
            </a:endParaRPr>
          </a:p>
        </p:txBody>
      </p:sp>
      <p:pic>
        <p:nvPicPr>
          <p:cNvPr id="15" name="Graphic 14">
            <a:extLst>
              <a:ext uri="{FF2B5EF4-FFF2-40B4-BE49-F238E27FC236}">
                <a16:creationId xmlns:a16="http://schemas.microsoft.com/office/drawing/2014/main" id="{80CE03D5-0C01-0D49-9A9A-2B82C9D985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9413" y="1459932"/>
            <a:ext cx="487542" cy="487542"/>
          </a:xfrm>
          <a:prstGeom prst="rect">
            <a:avLst/>
          </a:prstGeom>
        </p:spPr>
      </p:pic>
      <p:pic>
        <p:nvPicPr>
          <p:cNvPr id="16" name="Graphic 15">
            <a:extLst>
              <a:ext uri="{FF2B5EF4-FFF2-40B4-BE49-F238E27FC236}">
                <a16:creationId xmlns:a16="http://schemas.microsoft.com/office/drawing/2014/main" id="{18B027FE-2E2E-7E41-AD10-39D4B39432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9413" y="2358100"/>
            <a:ext cx="487542" cy="487542"/>
          </a:xfrm>
          <a:prstGeom prst="rect">
            <a:avLst/>
          </a:prstGeom>
        </p:spPr>
      </p:pic>
      <p:pic>
        <p:nvPicPr>
          <p:cNvPr id="17" name="Graphic 16">
            <a:extLst>
              <a:ext uri="{FF2B5EF4-FFF2-40B4-BE49-F238E27FC236}">
                <a16:creationId xmlns:a16="http://schemas.microsoft.com/office/drawing/2014/main" id="{8AC1AC03-DF4F-1642-9C12-402FBBD373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9413" y="3287371"/>
            <a:ext cx="487542" cy="487542"/>
          </a:xfrm>
          <a:prstGeom prst="rect">
            <a:avLst/>
          </a:prstGeom>
        </p:spPr>
      </p:pic>
      <p:sp>
        <p:nvSpPr>
          <p:cNvPr id="19" name="Rectangle 18">
            <a:extLst>
              <a:ext uri="{FF2B5EF4-FFF2-40B4-BE49-F238E27FC236}">
                <a16:creationId xmlns:a16="http://schemas.microsoft.com/office/drawing/2014/main" id="{11E7EC5A-3B3A-3D4B-AA28-758FFD3AA2DD}"/>
              </a:ext>
            </a:extLst>
          </p:cNvPr>
          <p:cNvSpPr/>
          <p:nvPr/>
        </p:nvSpPr>
        <p:spPr>
          <a:xfrm>
            <a:off x="3219413" y="4311389"/>
            <a:ext cx="4567999" cy="287579"/>
          </a:xfrm>
          <a:prstGeom prst="rect">
            <a:avLst/>
          </a:prstGeom>
        </p:spPr>
        <p:txBody>
          <a:bodyPr wrap="square">
            <a:spAutoFit/>
          </a:bodyPr>
          <a:lstStyle/>
          <a:p>
            <a:pPr lvl="0">
              <a:lnSpc>
                <a:spcPct val="115000"/>
              </a:lnSpc>
            </a:pPr>
            <a:r>
              <a:rPr lang="en-GB" sz="1200" dirty="0">
                <a:solidFill>
                  <a:srgbClr val="201F1E"/>
                </a:solidFill>
                <a:latin typeface="Oswald Light" pitchFamily="2" charset="77"/>
                <a:ea typeface="Poppins"/>
                <a:cs typeface="Poppins"/>
                <a:sym typeface="Poppins"/>
              </a:rPr>
              <a:t>* ‘Supply' can be giving your friend a drug. No financial exchange is required!</a:t>
            </a:r>
            <a:endParaRPr lang="en-GB" sz="1200" dirty="0">
              <a:solidFill>
                <a:schemeClr val="lt1"/>
              </a:solidFill>
              <a:latin typeface="Oswald Light" pitchFamily="2" charset="77"/>
              <a:ea typeface="Poppins"/>
              <a:cs typeface="Poppins"/>
              <a:sym typeface="Poppins"/>
            </a:endParaRPr>
          </a:p>
        </p:txBody>
      </p:sp>
      <p:sp>
        <p:nvSpPr>
          <p:cNvPr id="20" name="TextBox 19">
            <a:extLst>
              <a:ext uri="{FF2B5EF4-FFF2-40B4-BE49-F238E27FC236}">
                <a16:creationId xmlns:a16="http://schemas.microsoft.com/office/drawing/2014/main" id="{A7B82F98-E900-654E-809F-09AA998F1CD1}"/>
              </a:ext>
            </a:extLst>
          </p:cNvPr>
          <p:cNvSpPr txBox="1"/>
          <p:nvPr/>
        </p:nvSpPr>
        <p:spPr>
          <a:xfrm>
            <a:off x="3219413" y="4939440"/>
            <a:ext cx="4143132" cy="584775"/>
          </a:xfrm>
          <a:prstGeom prst="rect">
            <a:avLst/>
          </a:prstGeom>
          <a:noFill/>
        </p:spPr>
        <p:txBody>
          <a:bodyPr wrap="square" rtlCol="0">
            <a:spAutoFit/>
          </a:bodyPr>
          <a:lstStyle/>
          <a:p>
            <a:r>
              <a:rPr lang="en-US" sz="1600" dirty="0">
                <a:solidFill>
                  <a:schemeClr val="tx1"/>
                </a:solidFill>
                <a:latin typeface="Oswald Light" pitchFamily="2" charset="77"/>
              </a:rPr>
              <a:t>The penalties depend on the type of drug, the amount you have, and whether you’re also dealing or producing it.</a:t>
            </a:r>
          </a:p>
        </p:txBody>
      </p:sp>
      <p:cxnSp>
        <p:nvCxnSpPr>
          <p:cNvPr id="21" name="Straight Connector 20">
            <a:extLst>
              <a:ext uri="{FF2B5EF4-FFF2-40B4-BE49-F238E27FC236}">
                <a16:creationId xmlns:a16="http://schemas.microsoft.com/office/drawing/2014/main" id="{4A858251-7635-7B41-B76B-BFBDDFFB8590}"/>
              </a:ext>
            </a:extLst>
          </p:cNvPr>
          <p:cNvCxnSpPr/>
          <p:nvPr/>
        </p:nvCxnSpPr>
        <p:spPr>
          <a:xfrm>
            <a:off x="3336692" y="4778855"/>
            <a:ext cx="3835829" cy="0"/>
          </a:xfrm>
          <a:prstGeom prst="line">
            <a:avLst/>
          </a:prstGeom>
          <a:ln>
            <a:solidFill>
              <a:srgbClr val="FF61FA"/>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person, game, close&#10;&#10;Description automatically generated">
            <a:extLst>
              <a:ext uri="{FF2B5EF4-FFF2-40B4-BE49-F238E27FC236}">
                <a16:creationId xmlns:a16="http://schemas.microsoft.com/office/drawing/2014/main" id="{26F89101-0777-554B-B03C-DC9D17C7BAE0}"/>
              </a:ext>
            </a:extLst>
          </p:cNvPr>
          <p:cNvPicPr>
            <a:picLocks noChangeAspect="1"/>
          </p:cNvPicPr>
          <p:nvPr/>
        </p:nvPicPr>
        <p:blipFill>
          <a:blip r:embed="rId4"/>
          <a:stretch>
            <a:fillRect/>
          </a:stretch>
        </p:blipFill>
        <p:spPr>
          <a:xfrm>
            <a:off x="7563341" y="2433349"/>
            <a:ext cx="2244138" cy="1458689"/>
          </a:xfrm>
          <a:prstGeom prst="rect">
            <a:avLst/>
          </a:prstGeom>
        </p:spPr>
      </p:pic>
      <p:sp>
        <p:nvSpPr>
          <p:cNvPr id="23" name="TextBox 22">
            <a:extLst>
              <a:ext uri="{FF2B5EF4-FFF2-40B4-BE49-F238E27FC236}">
                <a16:creationId xmlns:a16="http://schemas.microsoft.com/office/drawing/2014/main" id="{BE21C4F7-8A02-E544-9339-819E67EE67F1}"/>
              </a:ext>
            </a:extLst>
          </p:cNvPr>
          <p:cNvSpPr txBox="1"/>
          <p:nvPr/>
        </p:nvSpPr>
        <p:spPr>
          <a:xfrm>
            <a:off x="10085184" y="2616910"/>
            <a:ext cx="1658765" cy="1015663"/>
          </a:xfrm>
          <a:prstGeom prst="rect">
            <a:avLst/>
          </a:prstGeom>
          <a:noFill/>
        </p:spPr>
        <p:txBody>
          <a:bodyPr wrap="square" rtlCol="0">
            <a:spAutoFit/>
          </a:bodyPr>
          <a:lstStyle/>
          <a:p>
            <a:pPr lvl="0"/>
            <a:r>
              <a:rPr lang="en-US" sz="2000" b="1" dirty="0">
                <a:solidFill>
                  <a:schemeClr val="bg1"/>
                </a:solidFill>
                <a:latin typeface="Oswald Light" pitchFamily="2" charset="77"/>
              </a:rPr>
              <a:t>Cannabis and Cocaine drugs test </a:t>
            </a:r>
          </a:p>
        </p:txBody>
      </p:sp>
      <p:pic>
        <p:nvPicPr>
          <p:cNvPr id="4" name="Graphic 3">
            <a:extLst>
              <a:ext uri="{FF2B5EF4-FFF2-40B4-BE49-F238E27FC236}">
                <a16:creationId xmlns:a16="http://schemas.microsoft.com/office/drawing/2014/main" id="{F522EAD9-B2FE-B544-A066-F6D11D89185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78171" t="-8495" r="1442" b="16814"/>
          <a:stretch/>
        </p:blipFill>
        <p:spPr>
          <a:xfrm>
            <a:off x="8465555" y="3933020"/>
            <a:ext cx="3498763" cy="1815045"/>
          </a:xfrm>
          <a:prstGeom prst="rect">
            <a:avLst/>
          </a:prstGeom>
        </p:spPr>
      </p:pic>
      <p:sp>
        <p:nvSpPr>
          <p:cNvPr id="14" name="TextBox 13">
            <a:extLst>
              <a:ext uri="{FF2B5EF4-FFF2-40B4-BE49-F238E27FC236}">
                <a16:creationId xmlns:a16="http://schemas.microsoft.com/office/drawing/2014/main" id="{B74E97A0-42A3-A849-AD36-D937913EC52F}"/>
              </a:ext>
            </a:extLst>
          </p:cNvPr>
          <p:cNvSpPr txBox="1"/>
          <p:nvPr/>
        </p:nvSpPr>
        <p:spPr>
          <a:xfrm>
            <a:off x="7882284" y="4334727"/>
            <a:ext cx="4082034" cy="1015663"/>
          </a:xfrm>
          <a:prstGeom prst="rect">
            <a:avLst/>
          </a:prstGeom>
          <a:noFill/>
        </p:spPr>
        <p:txBody>
          <a:bodyPr wrap="square" rtlCol="0">
            <a:spAutoFit/>
          </a:bodyPr>
          <a:lstStyle/>
          <a:p>
            <a:pPr lvl="0"/>
            <a:r>
              <a:rPr lang="en-US" sz="2000" b="1" dirty="0">
                <a:solidFill>
                  <a:schemeClr val="bg1"/>
                </a:solidFill>
                <a:latin typeface="Oswald Light" pitchFamily="2" charset="77"/>
              </a:rPr>
              <a:t>A drug offence on a criminal record can prevent you from becoming a </a:t>
            </a:r>
            <a:r>
              <a:rPr lang="en-US" sz="2000" b="1" u="sng" dirty="0">
                <a:solidFill>
                  <a:schemeClr val="bg1"/>
                </a:solidFill>
                <a:latin typeface="Oswald Light" pitchFamily="2" charset="77"/>
              </a:rPr>
              <a:t>doctor</a:t>
            </a:r>
            <a:r>
              <a:rPr lang="en-US" sz="2000" b="1" dirty="0">
                <a:solidFill>
                  <a:schemeClr val="bg1"/>
                </a:solidFill>
                <a:latin typeface="Oswald Light" pitchFamily="2" charset="77"/>
              </a:rPr>
              <a:t>, </a:t>
            </a:r>
            <a:r>
              <a:rPr lang="en-US" sz="2000" b="1" u="sng" dirty="0">
                <a:solidFill>
                  <a:schemeClr val="bg1"/>
                </a:solidFill>
                <a:latin typeface="Oswald Light" pitchFamily="2" charset="77"/>
              </a:rPr>
              <a:t>teacher</a:t>
            </a:r>
            <a:r>
              <a:rPr lang="en-US" sz="2000" b="1" dirty="0">
                <a:solidFill>
                  <a:schemeClr val="bg1"/>
                </a:solidFill>
                <a:latin typeface="Oswald Light" pitchFamily="2" charset="77"/>
              </a:rPr>
              <a:t>, </a:t>
            </a:r>
            <a:r>
              <a:rPr lang="en-US" sz="2000" b="1" u="sng" dirty="0">
                <a:solidFill>
                  <a:schemeClr val="bg1"/>
                </a:solidFill>
                <a:latin typeface="Oswald Light" pitchFamily="2" charset="77"/>
              </a:rPr>
              <a:t>lawyer</a:t>
            </a:r>
            <a:r>
              <a:rPr lang="en-US" sz="2000" b="1" dirty="0">
                <a:solidFill>
                  <a:schemeClr val="bg1"/>
                </a:solidFill>
                <a:latin typeface="Oswald Light" pitchFamily="2" charset="77"/>
              </a:rPr>
              <a:t> and many other professions!</a:t>
            </a:r>
          </a:p>
        </p:txBody>
      </p:sp>
      <p:pic>
        <p:nvPicPr>
          <p:cNvPr id="1026" name="Picture 2">
            <a:extLst>
              <a:ext uri="{FF2B5EF4-FFF2-40B4-BE49-F238E27FC236}">
                <a16:creationId xmlns:a16="http://schemas.microsoft.com/office/drawing/2014/main" id="{AFA1AB38-2411-CD46-BA0A-E13ED13BEE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336" t="1" r="45653" b="2368"/>
          <a:stretch/>
        </p:blipFill>
        <p:spPr bwMode="auto">
          <a:xfrm>
            <a:off x="0" y="424095"/>
            <a:ext cx="2832361" cy="501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5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52FAE8E-CEDB-4943-97C8-6F4F61048734}"/>
              </a:ext>
            </a:extLst>
          </p:cNvPr>
          <p:cNvGraphicFramePr>
            <a:graphicFrameLocks noGrp="1"/>
          </p:cNvGraphicFramePr>
          <p:nvPr>
            <p:extLst>
              <p:ext uri="{D42A27DB-BD31-4B8C-83A1-F6EECF244321}">
                <p14:modId xmlns:p14="http://schemas.microsoft.com/office/powerpoint/2010/main" val="1644073956"/>
              </p:ext>
            </p:extLst>
          </p:nvPr>
        </p:nvGraphicFramePr>
        <p:xfrm>
          <a:off x="442913" y="1385963"/>
          <a:ext cx="11268000" cy="3942972"/>
        </p:xfrm>
        <a:graphic>
          <a:graphicData uri="http://schemas.openxmlformats.org/drawingml/2006/table">
            <a:tbl>
              <a:tblPr firstRow="1" bandRow="1">
                <a:tableStyleId>{04892AD9-3086-404D-B4AF-361398A627A4}</a:tableStyleId>
              </a:tblPr>
              <a:tblGrid>
                <a:gridCol w="5580000">
                  <a:extLst>
                    <a:ext uri="{9D8B030D-6E8A-4147-A177-3AD203B41FA5}">
                      <a16:colId xmlns:a16="http://schemas.microsoft.com/office/drawing/2014/main" val="3580209826"/>
                    </a:ext>
                  </a:extLst>
                </a:gridCol>
                <a:gridCol w="2844000">
                  <a:extLst>
                    <a:ext uri="{9D8B030D-6E8A-4147-A177-3AD203B41FA5}">
                      <a16:colId xmlns:a16="http://schemas.microsoft.com/office/drawing/2014/main" val="3540855977"/>
                    </a:ext>
                  </a:extLst>
                </a:gridCol>
                <a:gridCol w="2844000">
                  <a:extLst>
                    <a:ext uri="{9D8B030D-6E8A-4147-A177-3AD203B41FA5}">
                      <a16:colId xmlns:a16="http://schemas.microsoft.com/office/drawing/2014/main" val="2566240265"/>
                    </a:ext>
                  </a:extLst>
                </a:gridCol>
              </a:tblGrid>
              <a:tr h="432000">
                <a:tc>
                  <a:txBody>
                    <a:bodyPr/>
                    <a:lstStyle/>
                    <a:p>
                      <a:r>
                        <a:rPr lang="en-US" sz="1300" b="1" i="0" dirty="0">
                          <a:latin typeface="Oswald" pitchFamily="2" charset="77"/>
                        </a:rPr>
                        <a:t>Offence</a:t>
                      </a:r>
                    </a:p>
                  </a:txBody>
                  <a:tcPr anchor="ctr">
                    <a:lnB w="38100" cap="flat" cmpd="sng">
                      <a:noFill/>
                      <a:prstDash val="solid"/>
                      <a:round/>
                      <a:headEnd type="none" w="sm" len="sm"/>
                      <a:tailEnd type="none" w="sm" len="sm"/>
                    </a:lnB>
                    <a:solidFill>
                      <a:srgbClr val="FF61FA"/>
                    </a:solidFill>
                  </a:tcPr>
                </a:tc>
                <a:tc>
                  <a:txBody>
                    <a:bodyPr/>
                    <a:lstStyle/>
                    <a:p>
                      <a:r>
                        <a:rPr lang="en-US" sz="1300" b="1" i="0" dirty="0">
                          <a:latin typeface="Oswald" pitchFamily="2" charset="77"/>
                        </a:rPr>
                        <a:t>Summary (Magistrates Court)</a:t>
                      </a:r>
                    </a:p>
                  </a:txBody>
                  <a:tcPr anchor="ctr">
                    <a:lnB w="38100" cap="flat" cmpd="sng">
                      <a:noFill/>
                      <a:prstDash val="solid"/>
                      <a:round/>
                      <a:headEnd type="none" w="sm" len="sm"/>
                      <a:tailEnd type="none" w="sm" len="sm"/>
                    </a:lnB>
                    <a:solidFill>
                      <a:srgbClr val="FF61FA"/>
                    </a:solidFill>
                  </a:tcPr>
                </a:tc>
                <a:tc>
                  <a:txBody>
                    <a:bodyPr/>
                    <a:lstStyle/>
                    <a:p>
                      <a:r>
                        <a:rPr lang="en-US" sz="1300" b="1" i="0" dirty="0">
                          <a:latin typeface="Oswald" pitchFamily="2" charset="77"/>
                        </a:rPr>
                        <a:t>Indictment (Crown Court)</a:t>
                      </a:r>
                    </a:p>
                  </a:txBody>
                  <a:tcPr anchor="ctr">
                    <a:lnB w="38100" cap="flat" cmpd="sng">
                      <a:noFill/>
                      <a:prstDash val="solid"/>
                      <a:round/>
                      <a:headEnd type="none" w="sm" len="sm"/>
                      <a:tailEnd type="none" w="sm" len="sm"/>
                    </a:lnB>
                    <a:solidFill>
                      <a:srgbClr val="FF61FA"/>
                    </a:solidFill>
                  </a:tcPr>
                </a:tc>
                <a:extLst>
                  <a:ext uri="{0D108BD9-81ED-4DB2-BD59-A6C34878D82A}">
                    <a16:rowId xmlns:a16="http://schemas.microsoft.com/office/drawing/2014/main" val="886301279"/>
                  </a:ext>
                </a:extLst>
              </a:tr>
              <a:tr h="491182">
                <a:tc>
                  <a:txBody>
                    <a:bodyPr/>
                    <a:lstStyle/>
                    <a:p>
                      <a:r>
                        <a:rPr lang="en-US" sz="1300" b="1" i="0" dirty="0">
                          <a:solidFill>
                            <a:schemeClr val="tx1"/>
                          </a:solidFill>
                          <a:latin typeface="Oswald" pitchFamily="2" charset="77"/>
                        </a:rPr>
                        <a:t>Possession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38100" cap="flat" cmpd="sng">
                      <a:noFill/>
                      <a:prstDash val="solid"/>
                      <a:round/>
                      <a:headEnd type="none" w="sm" len="sm"/>
                      <a:tailEnd type="none" w="sm" len="sm"/>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Not an offence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38100" cap="flat" cmpd="sng">
                      <a:noFill/>
                      <a:prstDash val="solid"/>
                      <a:round/>
                      <a:headEnd type="none" w="sm" len="sm"/>
                      <a:tailEnd type="none" w="sm" len="sm"/>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Not an offence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671237"/>
                  </a:ext>
                </a:extLst>
              </a:tr>
              <a:tr h="491182">
                <a:tc>
                  <a:txBody>
                    <a:bodyPr/>
                    <a:lstStyle/>
                    <a:p>
                      <a:r>
                        <a:rPr lang="en-US" sz="1300" b="1" i="0" dirty="0">
                          <a:solidFill>
                            <a:schemeClr val="tx1"/>
                          </a:solidFill>
                          <a:latin typeface="Oswald" pitchFamily="2" charset="77"/>
                        </a:rPr>
                        <a:t>Possession in a custodial institution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Up to 2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897031"/>
                  </a:ext>
                </a:extLst>
              </a:tr>
              <a:tr h="491182">
                <a:tc>
                  <a:txBody>
                    <a:bodyPr/>
                    <a:lstStyle/>
                    <a:p>
                      <a:r>
                        <a:rPr lang="en-US" sz="1300" b="1" i="0" dirty="0">
                          <a:solidFill>
                            <a:schemeClr val="tx1"/>
                          </a:solidFill>
                          <a:latin typeface="Oswald" pitchFamily="2" charset="77"/>
                        </a:rPr>
                        <a:t>Possession with intent to supply</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090970"/>
                  </a:ext>
                </a:extLst>
              </a:tr>
              <a:tr h="491182">
                <a:tc>
                  <a:txBody>
                    <a:bodyPr/>
                    <a:lstStyle/>
                    <a:p>
                      <a:r>
                        <a:rPr lang="en-US" sz="1300" b="1" i="0" dirty="0">
                          <a:solidFill>
                            <a:schemeClr val="tx1"/>
                          </a:solidFill>
                          <a:latin typeface="Oswald" pitchFamily="2" charset="77"/>
                        </a:rPr>
                        <a:t>Supply/offer to supply etc.</a:t>
                      </a:r>
                      <a:br>
                        <a:rPr lang="en-US" sz="1300" b="1" i="0" dirty="0">
                          <a:solidFill>
                            <a:schemeClr val="tx1"/>
                          </a:solidFill>
                          <a:latin typeface="Oswald" pitchFamily="2" charset="77"/>
                        </a:rPr>
                      </a:br>
                      <a:endParaRPr lang="en-US" sz="500" b="1" i="0" dirty="0">
                        <a:solidFill>
                          <a:schemeClr val="tx1"/>
                        </a:solidFill>
                        <a:latin typeface="Oswald" pitchFamily="2" charset="77"/>
                      </a:endParaRPr>
                    </a:p>
                    <a:p>
                      <a:r>
                        <a:rPr lang="en-US" sz="1300" b="0" i="0" dirty="0">
                          <a:solidFill>
                            <a:srgbClr val="FF61FA"/>
                          </a:solidFill>
                          <a:latin typeface="Oswald" pitchFamily="2" charset="77"/>
                        </a:rPr>
                        <a:t>Supply can be giving your friend one of these drugs. No financial exchange is required!</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447170"/>
                  </a:ext>
                </a:extLst>
              </a:tr>
              <a:tr h="491182">
                <a:tc>
                  <a:txBody>
                    <a:bodyPr/>
                    <a:lstStyle/>
                    <a:p>
                      <a:r>
                        <a:rPr lang="en-US" sz="1300" b="1" i="0" dirty="0">
                          <a:solidFill>
                            <a:schemeClr val="tx1"/>
                          </a:solidFill>
                          <a:latin typeface="Oswald" pitchFamily="2" charset="77"/>
                        </a:rPr>
                        <a:t>Production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868928"/>
                  </a:ext>
                </a:extLst>
              </a:tr>
              <a:tr h="491182">
                <a:tc>
                  <a:txBody>
                    <a:bodyPr/>
                    <a:lstStyle/>
                    <a:p>
                      <a:r>
                        <a:rPr lang="en-US" sz="1300" b="1" i="0" dirty="0">
                          <a:solidFill>
                            <a:schemeClr val="tx1"/>
                          </a:solidFill>
                          <a:latin typeface="Oswald" pitchFamily="2" charset="77"/>
                        </a:rPr>
                        <a:t>Importation/Exportation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684451"/>
                  </a:ext>
                </a:extLst>
              </a:tr>
              <a:tr h="491182">
                <a:tc>
                  <a:txBody>
                    <a:bodyPr/>
                    <a:lstStyle/>
                    <a:p>
                      <a:r>
                        <a:rPr lang="en-US" sz="1300" b="1" i="0" dirty="0">
                          <a:solidFill>
                            <a:schemeClr val="tx1"/>
                          </a:solidFill>
                          <a:latin typeface="Oswald" pitchFamily="2" charset="77"/>
                        </a:rPr>
                        <a:t>Failure to comply with a Prohibition or Premises notice</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2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083655005"/>
                  </a:ext>
                </a:extLst>
              </a:tr>
            </a:tbl>
          </a:graphicData>
        </a:graphic>
      </p:graphicFrame>
      <p:sp>
        <p:nvSpPr>
          <p:cNvPr id="3" name="Google Shape;227;g10f0932f4f7_0_0">
            <a:extLst>
              <a:ext uri="{FF2B5EF4-FFF2-40B4-BE49-F238E27FC236}">
                <a16:creationId xmlns:a16="http://schemas.microsoft.com/office/drawing/2014/main" id="{8FA13BD3-8A14-474D-A946-A5FFB47DEADD}"/>
              </a:ext>
            </a:extLst>
          </p:cNvPr>
          <p:cNvSpPr txBox="1">
            <a:spLocks/>
          </p:cNvSpPr>
          <p:nvPr/>
        </p:nvSpPr>
        <p:spPr>
          <a:xfrm>
            <a:off x="389725" y="429209"/>
            <a:ext cx="11268000" cy="793663"/>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sz="2000" dirty="0">
                <a:latin typeface="Oswald Light" pitchFamily="2" charset="77"/>
                <a:ea typeface="Oswald"/>
                <a:cs typeface="Oswald"/>
                <a:sym typeface="Oswald"/>
              </a:rPr>
              <a:t>Furthermore, the Psychoactive Substances Act 2016 makes it an offence to produce or supply any substance that has a psychoactive other than nicotine, alcohol, caffeine and medicines. </a:t>
            </a:r>
            <a:r>
              <a:rPr lang="en-GB" sz="2000" b="1" dirty="0">
                <a:latin typeface="Oswald Light" pitchFamily="2" charset="77"/>
                <a:ea typeface="Oswald"/>
                <a:cs typeface="Oswald"/>
                <a:sym typeface="Oswald"/>
              </a:rPr>
              <a:t>This includes drugs like Nitrous Oxide and Poppers</a:t>
            </a:r>
            <a:r>
              <a:rPr lang="en-GB" sz="2000" b="1" dirty="0">
                <a:latin typeface="Oswald"/>
                <a:ea typeface="Oswald"/>
                <a:cs typeface="Oswald"/>
                <a:sym typeface="Oswald"/>
              </a:rPr>
              <a:t>…</a:t>
            </a:r>
          </a:p>
        </p:txBody>
      </p:sp>
      <p:sp>
        <p:nvSpPr>
          <p:cNvPr id="4" name="Google Shape;144;g10d3ed39e49_0_0">
            <a:extLst>
              <a:ext uri="{FF2B5EF4-FFF2-40B4-BE49-F238E27FC236}">
                <a16:creationId xmlns:a16="http://schemas.microsoft.com/office/drawing/2014/main" id="{B0092E93-EDEB-7343-B002-74D2AF0E58C4}"/>
              </a:ext>
            </a:extLst>
          </p:cNvPr>
          <p:cNvSpPr txBox="1"/>
          <p:nvPr/>
        </p:nvSpPr>
        <p:spPr>
          <a:xfrm>
            <a:off x="389724" y="5402428"/>
            <a:ext cx="11927133" cy="338524"/>
          </a:xfrm>
          <a:prstGeom prst="rect">
            <a:avLst/>
          </a:prstGeom>
          <a:noFill/>
          <a:ln>
            <a:noFill/>
          </a:ln>
        </p:spPr>
        <p:txBody>
          <a:bodyPr spcFirstLastPara="1" wrap="square" lIns="91425" tIns="91425" rIns="91425" bIns="91425" anchor="t" anchorCtr="0">
            <a:spAutoFit/>
          </a:bodyPr>
          <a:lstStyle/>
          <a:p>
            <a:r>
              <a:rPr lang="en-GB" sz="900" dirty="0">
                <a:solidFill>
                  <a:schemeClr val="tx1"/>
                </a:solidFill>
                <a:latin typeface="Oswald" pitchFamily="2" charset="77"/>
                <a:ea typeface="Oswald"/>
                <a:cs typeface="Oswald"/>
                <a:sym typeface="Oswald"/>
              </a:rPr>
              <a:t>*Summary convictions in Northern Ireland are up to 6 months and/or a fine</a:t>
            </a:r>
            <a:r>
              <a:rPr lang="en-GB" sz="1000" dirty="0">
                <a:solidFill>
                  <a:schemeClr val="tx1"/>
                </a:solidFill>
                <a:latin typeface="Oswald" pitchFamily="2" charset="77"/>
                <a:ea typeface="Oswald"/>
                <a:cs typeface="Oswald"/>
                <a:sym typeface="Oswald"/>
              </a:rPr>
              <a:t>. </a:t>
            </a:r>
            <a:r>
              <a:rPr lang="en-GB" sz="900" dirty="0">
                <a:solidFill>
                  <a:schemeClr val="tx1"/>
                </a:solidFill>
                <a:latin typeface="Oswald" pitchFamily="2" charset="77"/>
                <a:ea typeface="Oswald"/>
                <a:cs typeface="Oswald"/>
                <a:sym typeface="Oswald"/>
              </a:rPr>
              <a:t>Offences under the PSA would be considered ‘aggravated’ if they involved supply to under 18s, were near a school or a children’s home (Local authority children’s homes etc).</a:t>
            </a:r>
            <a:endParaRPr sz="900" dirty="0">
              <a:solidFill>
                <a:schemeClr val="tx1"/>
              </a:solidFill>
              <a:latin typeface="Oswald" pitchFamily="2" charset="77"/>
              <a:ea typeface="Oswald"/>
              <a:cs typeface="Oswald"/>
              <a:sym typeface="Oswald"/>
            </a:endParaRPr>
          </a:p>
        </p:txBody>
      </p:sp>
    </p:spTree>
    <p:extLst>
      <p:ext uri="{BB962C8B-B14F-4D97-AF65-F5344CB8AC3E}">
        <p14:creationId xmlns:p14="http://schemas.microsoft.com/office/powerpoint/2010/main" val="119689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E03DC-DF18-914F-B231-FFD0B5603BDE}"/>
              </a:ext>
            </a:extLst>
          </p:cNvPr>
          <p:cNvSpPr txBox="1"/>
          <p:nvPr/>
        </p:nvSpPr>
        <p:spPr>
          <a:xfrm>
            <a:off x="6196404" y="1536174"/>
            <a:ext cx="5549097" cy="3785652"/>
          </a:xfrm>
          <a:prstGeom prst="rect">
            <a:avLst/>
          </a:prstGeom>
          <a:noFill/>
        </p:spPr>
        <p:txBody>
          <a:bodyPr wrap="square" rtlCol="0">
            <a:spAutoFit/>
          </a:bodyPr>
          <a:lstStyle/>
          <a:p>
            <a:r>
              <a:rPr lang="en-US" sz="4000" b="1" dirty="0">
                <a:solidFill>
                  <a:schemeClr val="tx1"/>
                </a:solidFill>
                <a:latin typeface="Oswald Light" pitchFamily="2" charset="77"/>
              </a:rPr>
              <a:t>Unfortunately the way drugs are classed by UK law does not necessarily give you all the information you need to know </a:t>
            </a:r>
            <a:br>
              <a:rPr lang="en-US" sz="5000" b="1" dirty="0">
                <a:solidFill>
                  <a:schemeClr val="tx1"/>
                </a:solidFill>
                <a:latin typeface="Oswald Light" pitchFamily="2" charset="77"/>
              </a:rPr>
            </a:br>
            <a:br>
              <a:rPr lang="en-US" sz="3000" dirty="0">
                <a:solidFill>
                  <a:schemeClr val="tx1"/>
                </a:solidFill>
                <a:latin typeface="Oswald Light" pitchFamily="2" charset="77"/>
              </a:rPr>
            </a:br>
            <a:r>
              <a:rPr lang="en-US" sz="2500" dirty="0">
                <a:solidFill>
                  <a:srgbClr val="FF61FA"/>
                </a:solidFill>
                <a:latin typeface="Oswald Light" pitchFamily="2" charset="77"/>
              </a:rPr>
              <a:t>(see later lesson with Professor David Nutt, Founder of Drug Science)</a:t>
            </a:r>
          </a:p>
        </p:txBody>
      </p:sp>
      <p:pic>
        <p:nvPicPr>
          <p:cNvPr id="3" name="Picture 2" descr="Map&#10;&#10;Description automatically generated">
            <a:extLst>
              <a:ext uri="{FF2B5EF4-FFF2-40B4-BE49-F238E27FC236}">
                <a16:creationId xmlns:a16="http://schemas.microsoft.com/office/drawing/2014/main" id="{087D1F51-D96F-E648-BAA5-7296B4AD0C26}"/>
              </a:ext>
            </a:extLst>
          </p:cNvPr>
          <p:cNvPicPr>
            <a:picLocks noChangeAspect="1"/>
          </p:cNvPicPr>
          <p:nvPr/>
        </p:nvPicPr>
        <p:blipFill>
          <a:blip r:embed="rId2"/>
          <a:stretch>
            <a:fillRect/>
          </a:stretch>
        </p:blipFill>
        <p:spPr>
          <a:xfrm>
            <a:off x="-150158" y="-22917"/>
            <a:ext cx="6529444" cy="6529444"/>
          </a:xfrm>
          <a:prstGeom prst="rect">
            <a:avLst/>
          </a:prstGeom>
        </p:spPr>
      </p:pic>
    </p:spTree>
    <p:extLst>
      <p:ext uri="{BB962C8B-B14F-4D97-AF65-F5344CB8AC3E}">
        <p14:creationId xmlns:p14="http://schemas.microsoft.com/office/powerpoint/2010/main" val="360051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2D4E-CA02-E14A-B07B-5E7C296E5309}"/>
              </a:ext>
            </a:extLst>
          </p:cNvPr>
          <p:cNvSpPr txBox="1"/>
          <p:nvPr/>
        </p:nvSpPr>
        <p:spPr>
          <a:xfrm>
            <a:off x="1279993" y="2356351"/>
            <a:ext cx="7175518" cy="707886"/>
          </a:xfrm>
          <a:prstGeom prst="rect">
            <a:avLst/>
          </a:prstGeom>
          <a:noFill/>
        </p:spPr>
        <p:txBody>
          <a:bodyPr wrap="square" rtlCol="0">
            <a:spAutoFit/>
          </a:bodyPr>
          <a:lstStyle/>
          <a:p>
            <a:r>
              <a:rPr lang="en-US" sz="4000" dirty="0">
                <a:solidFill>
                  <a:schemeClr val="bg1"/>
                </a:solidFill>
                <a:latin typeface="Oswald" pitchFamily="2" charset="77"/>
              </a:rPr>
              <a:t>Why is it important to talk about…</a:t>
            </a:r>
          </a:p>
        </p:txBody>
      </p:sp>
      <p:pic>
        <p:nvPicPr>
          <p:cNvPr id="7" name="Picture 6" descr="Text&#10;&#10;Description automatically generated">
            <a:extLst>
              <a:ext uri="{FF2B5EF4-FFF2-40B4-BE49-F238E27FC236}">
                <a16:creationId xmlns:a16="http://schemas.microsoft.com/office/drawing/2014/main" id="{8BB0C6FA-088B-2448-A25E-4B3BDAEFDDEB}"/>
              </a:ext>
            </a:extLst>
          </p:cNvPr>
          <p:cNvPicPr>
            <a:picLocks noChangeAspect="1"/>
          </p:cNvPicPr>
          <p:nvPr/>
        </p:nvPicPr>
        <p:blipFill>
          <a:blip r:embed="rId2"/>
          <a:stretch>
            <a:fillRect/>
          </a:stretch>
        </p:blipFill>
        <p:spPr>
          <a:xfrm>
            <a:off x="602428" y="3064237"/>
            <a:ext cx="10800678" cy="1930258"/>
          </a:xfrm>
          <a:prstGeom prst="rect">
            <a:avLst/>
          </a:prstGeom>
        </p:spPr>
      </p:pic>
      <p:sp>
        <p:nvSpPr>
          <p:cNvPr id="8" name="TextBox 7">
            <a:extLst>
              <a:ext uri="{FF2B5EF4-FFF2-40B4-BE49-F238E27FC236}">
                <a16:creationId xmlns:a16="http://schemas.microsoft.com/office/drawing/2014/main" id="{49B0F76C-1D70-8F4A-95DD-5200DA2D4606}"/>
              </a:ext>
            </a:extLst>
          </p:cNvPr>
          <p:cNvSpPr txBox="1"/>
          <p:nvPr/>
        </p:nvSpPr>
        <p:spPr>
          <a:xfrm>
            <a:off x="1279993" y="4286609"/>
            <a:ext cx="7175518" cy="707886"/>
          </a:xfrm>
          <a:prstGeom prst="rect">
            <a:avLst/>
          </a:prstGeom>
          <a:noFill/>
        </p:spPr>
        <p:txBody>
          <a:bodyPr wrap="square" rtlCol="0">
            <a:spAutoFit/>
          </a:bodyPr>
          <a:lstStyle/>
          <a:p>
            <a:r>
              <a:rPr lang="en-US" sz="4000" dirty="0">
                <a:solidFill>
                  <a:schemeClr val="bg1"/>
                </a:solidFill>
                <a:latin typeface="Oswald" pitchFamily="2" charset="77"/>
              </a:rPr>
              <a:t>…not just the law?</a:t>
            </a:r>
          </a:p>
        </p:txBody>
      </p:sp>
      <p:sp>
        <p:nvSpPr>
          <p:cNvPr id="9" name="Rectangle 8">
            <a:extLst>
              <a:ext uri="{FF2B5EF4-FFF2-40B4-BE49-F238E27FC236}">
                <a16:creationId xmlns:a16="http://schemas.microsoft.com/office/drawing/2014/main" id="{147691A2-87B7-1A46-A9F0-BA4AD3892026}"/>
              </a:ext>
            </a:extLst>
          </p:cNvPr>
          <p:cNvSpPr/>
          <p:nvPr/>
        </p:nvSpPr>
        <p:spPr>
          <a:xfrm>
            <a:off x="0" y="0"/>
            <a:ext cx="12192000" cy="187287"/>
          </a:xfrm>
          <a:prstGeom prst="rect">
            <a:avLst/>
          </a:prstGeom>
          <a:solidFill>
            <a:srgbClr val="FF6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CAB425-ED5A-9948-B9D1-537D0D1A9925}"/>
              </a:ext>
            </a:extLst>
          </p:cNvPr>
          <p:cNvSpPr/>
          <p:nvPr/>
        </p:nvSpPr>
        <p:spPr>
          <a:xfrm>
            <a:off x="1364596" y="0"/>
            <a:ext cx="1648403" cy="1863524"/>
          </a:xfrm>
          <a:prstGeom prst="rect">
            <a:avLst/>
          </a:prstGeom>
          <a:gradFill>
            <a:gsLst>
              <a:gs pos="0">
                <a:schemeClr val="accent1">
                  <a:lumMod val="5000"/>
                  <a:lumOff val="95000"/>
                </a:schemeClr>
              </a:gs>
              <a:gs pos="100000">
                <a:schemeClr val="bg1"/>
              </a:gs>
            </a:gsLst>
            <a:lin ang="5400000" scaled="1"/>
          </a:gradFill>
          <a:ln>
            <a:noFill/>
          </a:ln>
          <a:effectLst>
            <a:outerShdw blurRad="419100" sx="108000" sy="108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069B35-B98E-D040-9908-5D40FC423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6209" y="566655"/>
            <a:ext cx="1324312" cy="1109900"/>
          </a:xfrm>
          <a:prstGeom prst="rect">
            <a:avLst/>
          </a:prstGeom>
        </p:spPr>
      </p:pic>
    </p:spTree>
    <p:extLst>
      <p:ext uri="{BB962C8B-B14F-4D97-AF65-F5344CB8AC3E}">
        <p14:creationId xmlns:p14="http://schemas.microsoft.com/office/powerpoint/2010/main" val="182142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EA7B7-C3B5-6D4E-8C1E-7612360FFDD0}"/>
              </a:ext>
            </a:extLst>
          </p:cNvPr>
          <p:cNvSpPr txBox="1"/>
          <p:nvPr/>
        </p:nvSpPr>
        <p:spPr>
          <a:xfrm>
            <a:off x="333486" y="1966479"/>
            <a:ext cx="5549097" cy="1323439"/>
          </a:xfrm>
          <a:prstGeom prst="rect">
            <a:avLst/>
          </a:prstGeom>
          <a:noFill/>
        </p:spPr>
        <p:txBody>
          <a:bodyPr wrap="square" rtlCol="0">
            <a:spAutoFit/>
          </a:bodyPr>
          <a:lstStyle/>
          <a:p>
            <a:pPr lvl="0"/>
            <a:r>
              <a:rPr lang="en-US" sz="4000" b="1" dirty="0">
                <a:solidFill>
                  <a:schemeClr val="tx1"/>
                </a:solidFill>
                <a:latin typeface="Oswald Light" pitchFamily="2" charset="77"/>
              </a:rPr>
              <a:t>Watch the clip for Zoe’s thoughts on this question…</a:t>
            </a:r>
          </a:p>
        </p:txBody>
      </p:sp>
      <p:pic>
        <p:nvPicPr>
          <p:cNvPr id="3" name="Online Media 2" descr="Why is important to talk about the science of drugs">
            <a:hlinkClick r:id="" action="ppaction://media"/>
            <a:extLst>
              <a:ext uri="{FF2B5EF4-FFF2-40B4-BE49-F238E27FC236}">
                <a16:creationId xmlns:a16="http://schemas.microsoft.com/office/drawing/2014/main" id="{301C1B9E-4158-7243-B79D-F7B185E0FF91}"/>
              </a:ext>
            </a:extLst>
          </p:cNvPr>
          <p:cNvPicPr>
            <a:picLocks noRot="1" noChangeAspect="1"/>
          </p:cNvPicPr>
          <p:nvPr>
            <a:videoFile r:link="rId1"/>
          </p:nvPr>
        </p:nvPicPr>
        <p:blipFill>
          <a:blip r:embed="rId3"/>
          <a:stretch>
            <a:fillRect/>
          </a:stretch>
        </p:blipFill>
        <p:spPr>
          <a:xfrm>
            <a:off x="5727700" y="1428750"/>
            <a:ext cx="5747257" cy="3247200"/>
          </a:xfrm>
          <a:prstGeom prst="rect">
            <a:avLst/>
          </a:prstGeom>
        </p:spPr>
      </p:pic>
    </p:spTree>
    <p:extLst>
      <p:ext uri="{BB962C8B-B14F-4D97-AF65-F5344CB8AC3E}">
        <p14:creationId xmlns:p14="http://schemas.microsoft.com/office/powerpoint/2010/main" val="15216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FF33CC"/>
      </a:dk2>
      <a:lt2>
        <a:srgbClr val="E7E6E6"/>
      </a:lt2>
      <a:accent1>
        <a:srgbClr val="44546A"/>
      </a:accent1>
      <a:accent2>
        <a:srgbClr val="FF33CC"/>
      </a:accent2>
      <a:accent3>
        <a:srgbClr val="002060"/>
      </a:accent3>
      <a:accent4>
        <a:srgbClr val="44546A"/>
      </a:accent4>
      <a:accent5>
        <a:srgbClr val="5B9BD5"/>
      </a:accent5>
      <a:accent6>
        <a:srgbClr val="2F5496"/>
      </a:accent6>
      <a:hlink>
        <a:srgbClr val="0563C1"/>
      </a:hlink>
      <a:folHlink>
        <a:srgbClr val="FF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1649</Words>
  <Application>Microsoft Macintosh PowerPoint</Application>
  <PresentationFormat>Widescreen</PresentationFormat>
  <Paragraphs>157</Paragraphs>
  <Slides>19</Slides>
  <Notes>8</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Montserrat Light</vt:lpstr>
      <vt:lpstr>Montserrat</vt:lpstr>
      <vt:lpstr>Oswald</vt:lpstr>
      <vt:lpstr>Calibri</vt:lpstr>
      <vt:lpstr>Arial</vt:lpstr>
      <vt:lpstr>Oswald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dawes</dc:creator>
  <cp:lastModifiedBy>Admin | rbl</cp:lastModifiedBy>
  <cp:revision>63</cp:revision>
  <dcterms:created xsi:type="dcterms:W3CDTF">2022-01-04T11:48:48Z</dcterms:created>
  <dcterms:modified xsi:type="dcterms:W3CDTF">2022-03-15T15:17:25Z</dcterms:modified>
</cp:coreProperties>
</file>