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2"/>
  </p:notesMasterIdLst>
  <p:sldIdLst>
    <p:sldId id="286" r:id="rId2"/>
    <p:sldId id="261" r:id="rId3"/>
    <p:sldId id="287" r:id="rId4"/>
    <p:sldId id="262" r:id="rId5"/>
    <p:sldId id="256" r:id="rId6"/>
    <p:sldId id="263" r:id="rId7"/>
    <p:sldId id="284" r:id="rId8"/>
    <p:sldId id="264" r:id="rId9"/>
    <p:sldId id="285" r:id="rId10"/>
    <p:sldId id="265" r:id="rId11"/>
    <p:sldId id="266" r:id="rId12"/>
    <p:sldId id="268" r:id="rId13"/>
    <p:sldId id="276" r:id="rId14"/>
    <p:sldId id="277" r:id="rId15"/>
    <p:sldId id="278" r:id="rId16"/>
    <p:sldId id="279" r:id="rId17"/>
    <p:sldId id="281" r:id="rId18"/>
    <p:sldId id="282" r:id="rId19"/>
    <p:sldId id="283" r:id="rId20"/>
    <p:sldId id="271" r:id="rId21"/>
  </p:sldIdLst>
  <p:sldSz cx="12192000" cy="6858000"/>
  <p:notesSz cx="6858000" cy="9144000"/>
  <p:embeddedFontLst>
    <p:embeddedFont>
      <p:font typeface="Calibri" panose="020F0502020204030204" pitchFamily="34" charset="0"/>
      <p:regular r:id="rId23"/>
      <p:bold r:id="rId24"/>
      <p:italic r:id="rId25"/>
      <p:boldItalic r:id="rId26"/>
    </p:embeddedFont>
    <p:embeddedFont>
      <p:font typeface="Montserrat" pitchFamily="2" charset="77"/>
      <p:regular r:id="rId27"/>
      <p:bold r:id="rId28"/>
      <p:italic r:id="rId29"/>
      <p:boldItalic r:id="rId30"/>
    </p:embeddedFont>
    <p:embeddedFont>
      <p:font typeface="Montserrat Light" pitchFamily="2" charset="77"/>
      <p:regular r:id="rId31"/>
      <p:italic r:id="rId32"/>
    </p:embeddedFont>
    <p:embeddedFont>
      <p:font typeface="Oswald" pitchFamily="2" charset="77"/>
      <p:regular r:id="rId33"/>
      <p:bold r:id="rId34"/>
    </p:embeddedFont>
    <p:embeddedFont>
      <p:font typeface="Oswald Light" pitchFamily="2" charset="77"/>
      <p:regular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5" roundtripDataSignature="AMtx7mhmTgZ9rBN1uaizbVNcqFT+6B8Ag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mma Silver"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6A6A6"/>
    <a:srgbClr val="FF61FA"/>
    <a:srgbClr val="FF6659"/>
    <a:srgbClr val="F2F2F2"/>
    <a:srgbClr val="E2584F"/>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4892AD9-3086-404D-B4AF-361398A627A4}">
  <a:tblStyle styleId="{04892AD9-3086-404D-B4AF-361398A627A4}"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alibri"/>
          <a:ea typeface="Calibri"/>
          <a:cs typeface="Calibri"/>
        </a:font>
        <a:schemeClr val="lt1"/>
      </a:tcTxStyle>
      <a:tcStyle>
        <a:tcBdr/>
        <a:fill>
          <a:solidFill>
            <a:schemeClr val="accent5"/>
          </a:solidFill>
        </a:fill>
      </a:tcStyle>
    </a:lastCol>
    <a:firstCol>
      <a:tcTxStyle b="on" i="off">
        <a:font>
          <a:latin typeface="Calibri"/>
          <a:ea typeface="Calibri"/>
          <a:cs typeface="Calibri"/>
        </a:font>
        <a:schemeClr val="lt1"/>
      </a:tcTxStyle>
      <a:tcStyle>
        <a:tcBdr/>
        <a:fill>
          <a:solidFill>
            <a:schemeClr val="accent5"/>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5"/>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5"/>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48"/>
    <p:restoredTop sz="94558"/>
  </p:normalViewPr>
  <p:slideViewPr>
    <p:cSldViewPr snapToGrid="0" snapToObjects="1" showGuides="1">
      <p:cViewPr varScale="1">
        <p:scale>
          <a:sx n="116" d="100"/>
          <a:sy n="116" d="100"/>
        </p:scale>
        <p:origin x="632" y="192"/>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showGuides="1">
      <p:cViewPr varScale="1">
        <p:scale>
          <a:sx n="97" d="100"/>
          <a:sy n="97" d="100"/>
        </p:scale>
        <p:origin x="4328" y="20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font" Target="fonts/font12.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45"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46"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START LESSON HERE…</a:t>
            </a:r>
          </a:p>
          <a:p>
            <a:pPr marL="0" lvl="0" indent="0" algn="l" rtl="0">
              <a:spcBef>
                <a:spcPts val="0"/>
              </a:spcBef>
              <a:spcAft>
                <a:spcPts val="0"/>
              </a:spcAft>
              <a:buNone/>
            </a:pPr>
            <a:endParaRPr dirty="0"/>
          </a:p>
        </p:txBody>
      </p:sp>
      <p:sp>
        <p:nvSpPr>
          <p:cNvPr id="98" name="Google Shape;9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Recall exercise: teacher to ask for a show of hands or pick pupils randomly… or go around the classroom asking for a fact.</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55980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Modify to include school support.</a:t>
            </a:r>
          </a:p>
          <a:p>
            <a:pPr marL="0" lvl="0" indent="0" algn="l" rtl="0">
              <a:spcBef>
                <a:spcPts val="0"/>
              </a:spcBef>
              <a:spcAft>
                <a:spcPts val="0"/>
              </a:spcAft>
              <a:buNone/>
            </a:pPr>
            <a:r>
              <a:rPr lang="en-GB" dirty="0"/>
              <a:t>Leave up on the screen and then send around to your class after the lesson so that they know where to go if they need further help and support.</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36409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Answer: Alcohol is the most commonly used drug - 85% of the adult population take the drug – tobacco is used by around 20% of the adult population and cannabis is the most popular ILLEGAL drug with around 3-4 million people using the drug last year in the UK.</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26817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In pairs see if pupils can come up with a definition for ‘drugs’</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81582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39018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Give pupils 3 minutes to see what they can do!</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17605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Which are legal?</a:t>
            </a:r>
          </a:p>
          <a:p>
            <a:pPr marL="0" lvl="0" indent="0" algn="l" rtl="0">
              <a:spcBef>
                <a:spcPts val="0"/>
              </a:spcBef>
              <a:spcAft>
                <a:spcPts val="0"/>
              </a:spcAft>
              <a:buNone/>
            </a:pPr>
            <a:r>
              <a:rPr lang="en-GB" dirty="0"/>
              <a:t>Sugar</a:t>
            </a:r>
          </a:p>
          <a:p>
            <a:pPr marL="0" lvl="0" indent="0" algn="l" rtl="0">
              <a:spcBef>
                <a:spcPts val="0"/>
              </a:spcBef>
              <a:spcAft>
                <a:spcPts val="0"/>
              </a:spcAft>
              <a:buNone/>
            </a:pPr>
            <a:r>
              <a:rPr lang="en-GB" dirty="0"/>
              <a:t>Paracetamol  </a:t>
            </a:r>
          </a:p>
          <a:p>
            <a:pPr marL="0" lvl="0" indent="0" algn="l" rtl="0">
              <a:spcBef>
                <a:spcPts val="0"/>
              </a:spcBef>
              <a:spcAft>
                <a:spcPts val="0"/>
              </a:spcAft>
              <a:buNone/>
            </a:pPr>
            <a:r>
              <a:rPr lang="en-GB" dirty="0"/>
              <a:t>Tobacco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Note Nos is </a:t>
            </a:r>
            <a:r>
              <a:rPr lang="en-GB" b="1" dirty="0"/>
              <a:t>illegal</a:t>
            </a:r>
            <a:r>
              <a:rPr lang="en-GB" dirty="0"/>
              <a:t> if it is intended to be used for human consumption. However it is widely used as a preservative and propellant in whipped cream dispensers. Reusable whipped cream dispensers are recharged with small metal containers filled with nitrous oxide.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78783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84173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68628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160544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spTree>
      <p:nvGrpSpPr>
        <p:cNvPr id="1" name="Shape 15"/>
        <p:cNvGrpSpPr/>
        <p:nvPr/>
      </p:nvGrpSpPr>
      <p:grpSpPr>
        <a:xfrm>
          <a:off x="0" y="0"/>
          <a:ext cx="0" cy="0"/>
          <a:chOff x="0" y="0"/>
          <a:chExt cx="0" cy="0"/>
        </a:xfrm>
      </p:grpSpPr>
      <p:sp>
        <p:nvSpPr>
          <p:cNvPr id="10" name="Rectangle 9">
            <a:extLst>
              <a:ext uri="{FF2B5EF4-FFF2-40B4-BE49-F238E27FC236}">
                <a16:creationId xmlns:a16="http://schemas.microsoft.com/office/drawing/2014/main" id="{0B935D2E-1794-604C-9AF1-92A8E2962191}"/>
              </a:ext>
            </a:extLst>
          </p:cNvPr>
          <p:cNvSpPr/>
          <p:nvPr userDrawn="1"/>
        </p:nvSpPr>
        <p:spPr>
          <a:xfrm>
            <a:off x="0" y="5943600"/>
            <a:ext cx="12192000" cy="914400"/>
          </a:xfrm>
          <a:prstGeom prst="rect">
            <a:avLst/>
          </a:prstGeom>
          <a:solidFill>
            <a:srgbClr val="F2F2F2">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F96BAE80-F24B-7146-9658-A27B1EDEC29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86537" y="6274083"/>
            <a:ext cx="1134878" cy="378293"/>
          </a:xfrm>
          <a:prstGeom prst="rect">
            <a:avLst/>
          </a:prstGeom>
        </p:spPr>
      </p:pic>
      <p:pic>
        <p:nvPicPr>
          <p:cNvPr id="9" name="Google Shape;134;p4">
            <a:extLst>
              <a:ext uri="{FF2B5EF4-FFF2-40B4-BE49-F238E27FC236}">
                <a16:creationId xmlns:a16="http://schemas.microsoft.com/office/drawing/2014/main" id="{784D31E4-E9E8-7146-B0F4-7558AF5CA5B1}"/>
              </a:ext>
            </a:extLst>
          </p:cNvPr>
          <p:cNvPicPr preferRelativeResize="0"/>
          <p:nvPr userDrawn="1"/>
        </p:nvPicPr>
        <p:blipFill rotWithShape="1">
          <a:blip r:embed="rId4">
            <a:alphaModFix/>
          </a:blip>
          <a:srcRect t="30967" b="22662"/>
          <a:stretch/>
        </p:blipFill>
        <p:spPr>
          <a:xfrm>
            <a:off x="-1" y="6187891"/>
            <a:ext cx="1445132" cy="670109"/>
          </a:xfrm>
          <a:prstGeom prst="rect">
            <a:avLst/>
          </a:prstGeom>
          <a:noFill/>
          <a:ln>
            <a:noFill/>
          </a:ln>
        </p:spPr>
      </p:pic>
      <p:cxnSp>
        <p:nvCxnSpPr>
          <p:cNvPr id="3" name="Straight Connector 2">
            <a:extLst>
              <a:ext uri="{FF2B5EF4-FFF2-40B4-BE49-F238E27FC236}">
                <a16:creationId xmlns:a16="http://schemas.microsoft.com/office/drawing/2014/main" id="{6561D525-C202-4649-B38F-740B88D82F1A}"/>
              </a:ext>
            </a:extLst>
          </p:cNvPr>
          <p:cNvCxnSpPr>
            <a:cxnSpLocks/>
          </p:cNvCxnSpPr>
          <p:nvPr userDrawn="1"/>
        </p:nvCxnSpPr>
        <p:spPr>
          <a:xfrm>
            <a:off x="-444500" y="5943600"/>
            <a:ext cx="12636500" cy="0"/>
          </a:xfrm>
          <a:prstGeom prst="line">
            <a:avLst/>
          </a:prstGeom>
          <a:ln w="12700">
            <a:noFill/>
          </a:ln>
        </p:spPr>
        <p:style>
          <a:lnRef idx="1">
            <a:schemeClr val="accent1"/>
          </a:lnRef>
          <a:fillRef idx="0">
            <a:schemeClr val="accent1"/>
          </a:fillRef>
          <a:effectRef idx="0">
            <a:schemeClr val="accent1"/>
          </a:effectRef>
          <a:fontRef idx="minor">
            <a:schemeClr val="tx1"/>
          </a:fontRef>
        </p:style>
      </p:cxnSp>
      <p:sp>
        <p:nvSpPr>
          <p:cNvPr id="13" name="Google Shape;108;p1">
            <a:extLst>
              <a:ext uri="{FF2B5EF4-FFF2-40B4-BE49-F238E27FC236}">
                <a16:creationId xmlns:a16="http://schemas.microsoft.com/office/drawing/2014/main" id="{58AC2639-1C17-224A-A05C-B9CF5A25D87F}"/>
              </a:ext>
            </a:extLst>
          </p:cNvPr>
          <p:cNvSpPr txBox="1"/>
          <p:nvPr userDrawn="1"/>
        </p:nvSpPr>
        <p:spPr>
          <a:xfrm>
            <a:off x="8281321" y="6274083"/>
            <a:ext cx="3193700"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b="1" i="0" dirty="0" err="1">
                <a:solidFill>
                  <a:schemeClr val="tx1">
                    <a:lumMod val="75000"/>
                    <a:lumOff val="25000"/>
                  </a:schemeClr>
                </a:solidFill>
                <a:latin typeface="Oswald" pitchFamily="2" charset="77"/>
                <a:ea typeface="Oswald"/>
                <a:cs typeface="Oswald"/>
                <a:sym typeface="Oswald"/>
              </a:rPr>
              <a:t>jointheexchange</a:t>
            </a:r>
            <a:r>
              <a:rPr lang="en-GB" sz="1200" dirty="0" err="1">
                <a:solidFill>
                  <a:schemeClr val="tx1">
                    <a:lumMod val="75000"/>
                    <a:lumOff val="25000"/>
                  </a:schemeClr>
                </a:solidFill>
                <a:latin typeface="Oswald" pitchFamily="2" charset="77"/>
                <a:ea typeface="Oswald"/>
                <a:cs typeface="Oswald"/>
                <a:sym typeface="Oswald"/>
              </a:rPr>
              <a:t>.co.uk</a:t>
            </a:r>
            <a:endParaRPr lang="en-GB" sz="1200" dirty="0">
              <a:solidFill>
                <a:schemeClr val="tx1">
                  <a:lumMod val="75000"/>
                  <a:lumOff val="25000"/>
                </a:schemeClr>
              </a:solidFill>
              <a:latin typeface="Oswald" pitchFamily="2" charset="77"/>
              <a:ea typeface="Oswald"/>
              <a:cs typeface="Oswald"/>
              <a:sym typeface="Oswald"/>
            </a:endParaRPr>
          </a:p>
        </p:txBody>
      </p:sp>
      <p:sp>
        <p:nvSpPr>
          <p:cNvPr id="14" name="Google Shape;108;p1">
            <a:extLst>
              <a:ext uri="{FF2B5EF4-FFF2-40B4-BE49-F238E27FC236}">
                <a16:creationId xmlns:a16="http://schemas.microsoft.com/office/drawing/2014/main" id="{9A36F609-9CAD-9545-9CC7-7BED6E8A024C}"/>
              </a:ext>
            </a:extLst>
          </p:cNvPr>
          <p:cNvSpPr txBox="1"/>
          <p:nvPr userDrawn="1"/>
        </p:nvSpPr>
        <p:spPr>
          <a:xfrm>
            <a:off x="10226850" y="6274083"/>
            <a:ext cx="3193700"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b="1" i="0" dirty="0" err="1">
                <a:solidFill>
                  <a:schemeClr val="tx1">
                    <a:lumMod val="75000"/>
                    <a:lumOff val="25000"/>
                  </a:schemeClr>
                </a:solidFill>
                <a:latin typeface="Oswald" pitchFamily="2" charset="77"/>
                <a:ea typeface="Oswald"/>
                <a:cs typeface="Oswald"/>
                <a:sym typeface="Oswald"/>
              </a:rPr>
              <a:t>drugscience</a:t>
            </a:r>
            <a:r>
              <a:rPr lang="en-GB" sz="1200" b="0" i="0" dirty="0" err="1">
                <a:solidFill>
                  <a:schemeClr val="tx1">
                    <a:lumMod val="75000"/>
                    <a:lumOff val="25000"/>
                  </a:schemeClr>
                </a:solidFill>
                <a:latin typeface="Oswald" pitchFamily="2" charset="77"/>
                <a:ea typeface="Oswald"/>
                <a:cs typeface="Oswald"/>
                <a:sym typeface="Oswald"/>
              </a:rPr>
              <a:t>.org.uk</a:t>
            </a:r>
            <a:endParaRPr lang="en-GB" sz="1200" b="0" i="0" dirty="0">
              <a:solidFill>
                <a:schemeClr val="tx1">
                  <a:lumMod val="75000"/>
                  <a:lumOff val="25000"/>
                </a:schemeClr>
              </a:solidFill>
              <a:latin typeface="Oswald" pitchFamily="2" charset="77"/>
              <a:ea typeface="Oswald"/>
              <a:cs typeface="Oswald"/>
              <a:sym typeface="Oswald"/>
            </a:endParaRPr>
          </a:p>
        </p:txBody>
      </p:sp>
      <p:cxnSp>
        <p:nvCxnSpPr>
          <p:cNvPr id="15" name="Straight Connector 14">
            <a:extLst>
              <a:ext uri="{FF2B5EF4-FFF2-40B4-BE49-F238E27FC236}">
                <a16:creationId xmlns:a16="http://schemas.microsoft.com/office/drawing/2014/main" id="{7DD41057-337B-D94B-86B0-0AEFB0851E86}"/>
              </a:ext>
            </a:extLst>
          </p:cNvPr>
          <p:cNvCxnSpPr>
            <a:cxnSpLocks/>
          </p:cNvCxnSpPr>
          <p:nvPr userDrawn="1"/>
        </p:nvCxnSpPr>
        <p:spPr>
          <a:xfrm>
            <a:off x="368300" y="1130300"/>
            <a:ext cx="11455400" cy="0"/>
          </a:xfrm>
          <a:prstGeom prst="line">
            <a:avLst/>
          </a:prstGeom>
          <a:ln w="12700">
            <a:solidFill>
              <a:srgbClr val="FF61FA"/>
            </a:solidFill>
          </a:ln>
        </p:spPr>
        <p:style>
          <a:lnRef idx="1">
            <a:schemeClr val="accent1"/>
          </a:lnRef>
          <a:fillRef idx="0">
            <a:schemeClr val="accent1"/>
          </a:fillRef>
          <a:effectRef idx="0">
            <a:schemeClr val="accent1"/>
          </a:effectRef>
          <a:fontRef idx="minor">
            <a:schemeClr val="tx1"/>
          </a:fontRef>
        </p:style>
      </p:cxnSp>
      <p:sp>
        <p:nvSpPr>
          <p:cNvPr id="23" name="Text Placeholder 22">
            <a:extLst>
              <a:ext uri="{FF2B5EF4-FFF2-40B4-BE49-F238E27FC236}">
                <a16:creationId xmlns:a16="http://schemas.microsoft.com/office/drawing/2014/main" id="{F900C38F-8F4B-0741-9003-718DD0CAB849}"/>
              </a:ext>
            </a:extLst>
          </p:cNvPr>
          <p:cNvSpPr>
            <a:spLocks noGrp="1"/>
          </p:cNvSpPr>
          <p:nvPr>
            <p:ph type="body" sz="quarter" idx="10"/>
          </p:nvPr>
        </p:nvSpPr>
        <p:spPr>
          <a:xfrm>
            <a:off x="368300" y="368302"/>
            <a:ext cx="10322947" cy="508000"/>
          </a:xfrm>
          <a:prstGeom prst="rect">
            <a:avLst/>
          </a:prstGeom>
        </p:spPr>
        <p:txBody>
          <a:bodyPr/>
          <a:lstStyle>
            <a:lvl1pPr>
              <a:buNone/>
              <a:defRPr sz="4000">
                <a:solidFill>
                  <a:schemeClr val="tx1"/>
                </a:solidFill>
                <a:latin typeface="Oswald" pitchFamily="2" charset="77"/>
              </a:defRPr>
            </a:lvl1pPr>
            <a:lvl2pPr>
              <a:buNone/>
              <a:defRPr/>
            </a:lvl2pPr>
            <a:lvl3pPr>
              <a:buNone/>
              <a:defRPr/>
            </a:lvl3pPr>
            <a:lvl4pPr>
              <a:buNone/>
              <a:defRPr/>
            </a:lvl4pPr>
            <a:lvl5pPr>
              <a:buNone/>
              <a:defRPr/>
            </a:lvl5pPr>
          </a:lstStyle>
          <a:p>
            <a:pPr lvl="0"/>
            <a:r>
              <a:rPr lang="en-GB" dirty="0"/>
              <a:t>Click to edit Master text styles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4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4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4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1"/>
          <p:cNvSpPr>
            <a:spLocks noGrp="1"/>
          </p:cNvSpPr>
          <p:nvPr>
            <p:ph type="pic" idx="2"/>
          </p:nvPr>
        </p:nvSpPr>
        <p:spPr>
          <a:xfrm>
            <a:off x="5183188" y="987425"/>
            <a:ext cx="6172200" cy="4873625"/>
          </a:xfrm>
          <a:prstGeom prst="rect">
            <a:avLst/>
          </a:prstGeom>
          <a:noFill/>
          <a:ln>
            <a:noFill/>
          </a:ln>
        </p:spPr>
      </p:sp>
      <p:sp>
        <p:nvSpPr>
          <p:cNvPr id="68" name="Google Shape;68;p4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4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15"/>
        <p:cNvGrpSpPr/>
        <p:nvPr/>
      </p:nvGrpSpPr>
      <p:grpSpPr>
        <a:xfrm>
          <a:off x="0" y="0"/>
          <a:ext cx="0" cy="0"/>
          <a:chOff x="0" y="0"/>
          <a:chExt cx="0" cy="0"/>
        </a:xfrm>
      </p:grpSpPr>
      <p:sp>
        <p:nvSpPr>
          <p:cNvPr id="10" name="Rectangle 9">
            <a:extLst>
              <a:ext uri="{FF2B5EF4-FFF2-40B4-BE49-F238E27FC236}">
                <a16:creationId xmlns:a16="http://schemas.microsoft.com/office/drawing/2014/main" id="{0B935D2E-1794-604C-9AF1-92A8E2962191}"/>
              </a:ext>
            </a:extLst>
          </p:cNvPr>
          <p:cNvSpPr/>
          <p:nvPr userDrawn="1"/>
        </p:nvSpPr>
        <p:spPr>
          <a:xfrm>
            <a:off x="0" y="5943600"/>
            <a:ext cx="12192000" cy="914400"/>
          </a:xfrm>
          <a:prstGeom prst="rect">
            <a:avLst/>
          </a:prstGeom>
          <a:solidFill>
            <a:srgbClr val="F2F2F2">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F96BAE80-F24B-7146-9658-A27B1EDEC29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86537" y="6274083"/>
            <a:ext cx="1134878" cy="378293"/>
          </a:xfrm>
          <a:prstGeom prst="rect">
            <a:avLst/>
          </a:prstGeom>
        </p:spPr>
      </p:pic>
      <p:pic>
        <p:nvPicPr>
          <p:cNvPr id="9" name="Google Shape;134;p4">
            <a:extLst>
              <a:ext uri="{FF2B5EF4-FFF2-40B4-BE49-F238E27FC236}">
                <a16:creationId xmlns:a16="http://schemas.microsoft.com/office/drawing/2014/main" id="{784D31E4-E9E8-7146-B0F4-7558AF5CA5B1}"/>
              </a:ext>
            </a:extLst>
          </p:cNvPr>
          <p:cNvPicPr preferRelativeResize="0"/>
          <p:nvPr userDrawn="1"/>
        </p:nvPicPr>
        <p:blipFill rotWithShape="1">
          <a:blip r:embed="rId4">
            <a:alphaModFix/>
          </a:blip>
          <a:srcRect t="30967" b="22662"/>
          <a:stretch/>
        </p:blipFill>
        <p:spPr>
          <a:xfrm>
            <a:off x="-1" y="6187891"/>
            <a:ext cx="1445132" cy="670109"/>
          </a:xfrm>
          <a:prstGeom prst="rect">
            <a:avLst/>
          </a:prstGeom>
          <a:noFill/>
          <a:ln>
            <a:noFill/>
          </a:ln>
        </p:spPr>
      </p:pic>
      <p:cxnSp>
        <p:nvCxnSpPr>
          <p:cNvPr id="3" name="Straight Connector 2">
            <a:extLst>
              <a:ext uri="{FF2B5EF4-FFF2-40B4-BE49-F238E27FC236}">
                <a16:creationId xmlns:a16="http://schemas.microsoft.com/office/drawing/2014/main" id="{6561D525-C202-4649-B38F-740B88D82F1A}"/>
              </a:ext>
            </a:extLst>
          </p:cNvPr>
          <p:cNvCxnSpPr>
            <a:cxnSpLocks/>
          </p:cNvCxnSpPr>
          <p:nvPr userDrawn="1"/>
        </p:nvCxnSpPr>
        <p:spPr>
          <a:xfrm>
            <a:off x="-444500" y="5943600"/>
            <a:ext cx="12636500" cy="0"/>
          </a:xfrm>
          <a:prstGeom prst="line">
            <a:avLst/>
          </a:prstGeom>
          <a:ln w="12700">
            <a:no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DD41057-337B-D94B-86B0-0AEFB0851E86}"/>
              </a:ext>
            </a:extLst>
          </p:cNvPr>
          <p:cNvCxnSpPr>
            <a:cxnSpLocks/>
          </p:cNvCxnSpPr>
          <p:nvPr userDrawn="1"/>
        </p:nvCxnSpPr>
        <p:spPr>
          <a:xfrm>
            <a:off x="368300" y="1453029"/>
            <a:ext cx="11455400" cy="0"/>
          </a:xfrm>
          <a:prstGeom prst="line">
            <a:avLst/>
          </a:prstGeom>
          <a:ln w="12700">
            <a:solidFill>
              <a:srgbClr val="FF61FA"/>
            </a:solidFill>
          </a:ln>
        </p:spPr>
        <p:style>
          <a:lnRef idx="1">
            <a:schemeClr val="accent1"/>
          </a:lnRef>
          <a:fillRef idx="0">
            <a:schemeClr val="accent1"/>
          </a:fillRef>
          <a:effectRef idx="0">
            <a:schemeClr val="accent1"/>
          </a:effectRef>
          <a:fontRef idx="minor">
            <a:schemeClr val="tx1"/>
          </a:fontRef>
        </p:style>
      </p:cxnSp>
      <p:sp>
        <p:nvSpPr>
          <p:cNvPr id="23" name="Text Placeholder 22">
            <a:extLst>
              <a:ext uri="{FF2B5EF4-FFF2-40B4-BE49-F238E27FC236}">
                <a16:creationId xmlns:a16="http://schemas.microsoft.com/office/drawing/2014/main" id="{F900C38F-8F4B-0741-9003-718DD0CAB849}"/>
              </a:ext>
            </a:extLst>
          </p:cNvPr>
          <p:cNvSpPr>
            <a:spLocks noGrp="1"/>
          </p:cNvSpPr>
          <p:nvPr>
            <p:ph type="body" sz="quarter" idx="10"/>
          </p:nvPr>
        </p:nvSpPr>
        <p:spPr>
          <a:xfrm>
            <a:off x="356725" y="342398"/>
            <a:ext cx="10322947" cy="508000"/>
          </a:xfrm>
          <a:prstGeom prst="rect">
            <a:avLst/>
          </a:prstGeom>
        </p:spPr>
        <p:txBody>
          <a:bodyPr/>
          <a:lstStyle>
            <a:lvl1pPr>
              <a:buNone/>
              <a:defRPr sz="4000">
                <a:solidFill>
                  <a:schemeClr val="tx1"/>
                </a:solidFill>
                <a:latin typeface="Oswald" pitchFamily="2" charset="77"/>
              </a:defRPr>
            </a:lvl1pPr>
            <a:lvl2pPr>
              <a:buNone/>
              <a:defRPr/>
            </a:lvl2pPr>
            <a:lvl3pPr>
              <a:buNone/>
              <a:defRPr/>
            </a:lvl3pPr>
            <a:lvl4pPr>
              <a:buNone/>
              <a:defRPr/>
            </a:lvl4pPr>
            <a:lvl5pPr>
              <a:buNone/>
              <a:defRPr/>
            </a:lvl5pPr>
          </a:lstStyle>
          <a:p>
            <a:pPr lvl="0"/>
            <a:r>
              <a:rPr lang="en-GB" dirty="0"/>
              <a:t>Click to edit Master text styles</a:t>
            </a:r>
          </a:p>
        </p:txBody>
      </p:sp>
      <p:sp>
        <p:nvSpPr>
          <p:cNvPr id="11" name="Text Placeholder 22">
            <a:extLst>
              <a:ext uri="{FF2B5EF4-FFF2-40B4-BE49-F238E27FC236}">
                <a16:creationId xmlns:a16="http://schemas.microsoft.com/office/drawing/2014/main" id="{657A49FA-7B8C-5447-A593-E371D365E382}"/>
              </a:ext>
            </a:extLst>
          </p:cNvPr>
          <p:cNvSpPr>
            <a:spLocks noGrp="1"/>
          </p:cNvSpPr>
          <p:nvPr>
            <p:ph type="body" sz="quarter" idx="11"/>
          </p:nvPr>
        </p:nvSpPr>
        <p:spPr>
          <a:xfrm>
            <a:off x="356725" y="972317"/>
            <a:ext cx="10322947" cy="508000"/>
          </a:xfrm>
          <a:prstGeom prst="rect">
            <a:avLst/>
          </a:prstGeom>
        </p:spPr>
        <p:txBody>
          <a:bodyPr/>
          <a:lstStyle>
            <a:lvl1pPr>
              <a:buNone/>
              <a:defRPr sz="2000" b="0" i="0">
                <a:solidFill>
                  <a:schemeClr val="tx1">
                    <a:lumMod val="65000"/>
                    <a:lumOff val="35000"/>
                  </a:schemeClr>
                </a:solidFill>
                <a:latin typeface="Oswald Light" pitchFamily="2" charset="77"/>
              </a:defRPr>
            </a:lvl1pPr>
            <a:lvl2pPr>
              <a:buNone/>
              <a:defRPr/>
            </a:lvl2pPr>
            <a:lvl3pPr>
              <a:buNone/>
              <a:defRPr/>
            </a:lvl3pPr>
            <a:lvl4pPr>
              <a:buNone/>
              <a:defRPr/>
            </a:lvl4pPr>
            <a:lvl5pPr>
              <a:buNone/>
              <a:defRPr/>
            </a:lvl5pPr>
          </a:lstStyle>
          <a:p>
            <a:pPr lvl="0"/>
            <a:r>
              <a:rPr lang="en-GB" dirty="0"/>
              <a:t>Click to edit Master text styles</a:t>
            </a:r>
          </a:p>
        </p:txBody>
      </p:sp>
      <p:sp>
        <p:nvSpPr>
          <p:cNvPr id="12" name="Google Shape;108;p1">
            <a:extLst>
              <a:ext uri="{FF2B5EF4-FFF2-40B4-BE49-F238E27FC236}">
                <a16:creationId xmlns:a16="http://schemas.microsoft.com/office/drawing/2014/main" id="{6B4A7F3D-15D4-1249-B5DE-C063CEEE9245}"/>
              </a:ext>
            </a:extLst>
          </p:cNvPr>
          <p:cNvSpPr txBox="1"/>
          <p:nvPr userDrawn="1"/>
        </p:nvSpPr>
        <p:spPr>
          <a:xfrm>
            <a:off x="8281321" y="6274083"/>
            <a:ext cx="3193700"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b="1" i="0" dirty="0" err="1">
                <a:solidFill>
                  <a:schemeClr val="tx1">
                    <a:lumMod val="75000"/>
                    <a:lumOff val="25000"/>
                  </a:schemeClr>
                </a:solidFill>
                <a:latin typeface="Oswald" pitchFamily="2" charset="77"/>
                <a:ea typeface="Oswald"/>
                <a:cs typeface="Oswald"/>
                <a:sym typeface="Oswald"/>
              </a:rPr>
              <a:t>jointheexchange</a:t>
            </a:r>
            <a:r>
              <a:rPr lang="en-GB" sz="1200" dirty="0" err="1">
                <a:solidFill>
                  <a:schemeClr val="tx1">
                    <a:lumMod val="75000"/>
                    <a:lumOff val="25000"/>
                  </a:schemeClr>
                </a:solidFill>
                <a:latin typeface="Oswald" pitchFamily="2" charset="77"/>
                <a:ea typeface="Oswald"/>
                <a:cs typeface="Oswald"/>
                <a:sym typeface="Oswald"/>
              </a:rPr>
              <a:t>.co.uk</a:t>
            </a:r>
            <a:endParaRPr lang="en-GB" sz="1200" dirty="0">
              <a:solidFill>
                <a:schemeClr val="tx1">
                  <a:lumMod val="75000"/>
                  <a:lumOff val="25000"/>
                </a:schemeClr>
              </a:solidFill>
              <a:latin typeface="Oswald" pitchFamily="2" charset="77"/>
              <a:ea typeface="Oswald"/>
              <a:cs typeface="Oswald"/>
              <a:sym typeface="Oswald"/>
            </a:endParaRPr>
          </a:p>
        </p:txBody>
      </p:sp>
      <p:sp>
        <p:nvSpPr>
          <p:cNvPr id="16" name="Google Shape;108;p1">
            <a:extLst>
              <a:ext uri="{FF2B5EF4-FFF2-40B4-BE49-F238E27FC236}">
                <a16:creationId xmlns:a16="http://schemas.microsoft.com/office/drawing/2014/main" id="{4A8E31B4-D2BC-0741-95E4-1E3F43FB2AD8}"/>
              </a:ext>
            </a:extLst>
          </p:cNvPr>
          <p:cNvSpPr txBox="1"/>
          <p:nvPr userDrawn="1"/>
        </p:nvSpPr>
        <p:spPr>
          <a:xfrm>
            <a:off x="10226850" y="6274083"/>
            <a:ext cx="3193700"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b="1" i="0" dirty="0" err="1">
                <a:solidFill>
                  <a:schemeClr val="tx1">
                    <a:lumMod val="75000"/>
                    <a:lumOff val="25000"/>
                  </a:schemeClr>
                </a:solidFill>
                <a:latin typeface="Oswald" pitchFamily="2" charset="77"/>
                <a:ea typeface="Oswald"/>
                <a:cs typeface="Oswald"/>
                <a:sym typeface="Oswald"/>
              </a:rPr>
              <a:t>drugscience</a:t>
            </a:r>
            <a:r>
              <a:rPr lang="en-GB" sz="1200" b="0" i="0" dirty="0" err="1">
                <a:solidFill>
                  <a:schemeClr val="tx1">
                    <a:lumMod val="75000"/>
                    <a:lumOff val="25000"/>
                  </a:schemeClr>
                </a:solidFill>
                <a:latin typeface="Oswald" pitchFamily="2" charset="77"/>
                <a:ea typeface="Oswald"/>
                <a:cs typeface="Oswald"/>
                <a:sym typeface="Oswald"/>
              </a:rPr>
              <a:t>.org.uk</a:t>
            </a:r>
            <a:endParaRPr lang="en-GB" sz="1200" b="0" i="0" dirty="0">
              <a:solidFill>
                <a:schemeClr val="tx1">
                  <a:lumMod val="75000"/>
                  <a:lumOff val="25000"/>
                </a:schemeClr>
              </a:solidFill>
              <a:latin typeface="Oswald" pitchFamily="2" charset="77"/>
              <a:ea typeface="Oswald"/>
              <a:cs typeface="Oswald"/>
              <a:sym typeface="Oswald"/>
            </a:endParaRPr>
          </a:p>
        </p:txBody>
      </p:sp>
    </p:spTree>
    <p:extLst>
      <p:ext uri="{BB962C8B-B14F-4D97-AF65-F5344CB8AC3E}">
        <p14:creationId xmlns:p14="http://schemas.microsoft.com/office/powerpoint/2010/main" val="932274931"/>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15"/>
        <p:cNvGrpSpPr/>
        <p:nvPr/>
      </p:nvGrpSpPr>
      <p:grpSpPr>
        <a:xfrm>
          <a:off x="0" y="0"/>
          <a:ext cx="0" cy="0"/>
          <a:chOff x="0" y="0"/>
          <a:chExt cx="0" cy="0"/>
        </a:xfrm>
      </p:grpSpPr>
      <p:sp>
        <p:nvSpPr>
          <p:cNvPr id="10" name="Rectangle 9">
            <a:extLst>
              <a:ext uri="{FF2B5EF4-FFF2-40B4-BE49-F238E27FC236}">
                <a16:creationId xmlns:a16="http://schemas.microsoft.com/office/drawing/2014/main" id="{0B935D2E-1794-604C-9AF1-92A8E2962191}"/>
              </a:ext>
            </a:extLst>
          </p:cNvPr>
          <p:cNvSpPr/>
          <p:nvPr userDrawn="1"/>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oogle Shape;134;p4">
            <a:extLst>
              <a:ext uri="{FF2B5EF4-FFF2-40B4-BE49-F238E27FC236}">
                <a16:creationId xmlns:a16="http://schemas.microsoft.com/office/drawing/2014/main" id="{784D31E4-E9E8-7146-B0F4-7558AF5CA5B1}"/>
              </a:ext>
            </a:extLst>
          </p:cNvPr>
          <p:cNvPicPr preferRelativeResize="0"/>
          <p:nvPr userDrawn="1"/>
        </p:nvPicPr>
        <p:blipFill rotWithShape="1">
          <a:blip r:embed="rId2">
            <a:alphaModFix/>
          </a:blip>
          <a:srcRect t="30967" b="22662"/>
          <a:stretch/>
        </p:blipFill>
        <p:spPr>
          <a:xfrm>
            <a:off x="-1" y="6187891"/>
            <a:ext cx="1445132" cy="670109"/>
          </a:xfrm>
          <a:prstGeom prst="rect">
            <a:avLst/>
          </a:prstGeom>
          <a:noFill/>
          <a:ln>
            <a:noFill/>
          </a:ln>
        </p:spPr>
      </p:pic>
      <p:cxnSp>
        <p:nvCxnSpPr>
          <p:cNvPr id="3" name="Straight Connector 2">
            <a:extLst>
              <a:ext uri="{FF2B5EF4-FFF2-40B4-BE49-F238E27FC236}">
                <a16:creationId xmlns:a16="http://schemas.microsoft.com/office/drawing/2014/main" id="{6561D525-C202-4649-B38F-740B88D82F1A}"/>
              </a:ext>
            </a:extLst>
          </p:cNvPr>
          <p:cNvCxnSpPr>
            <a:cxnSpLocks/>
          </p:cNvCxnSpPr>
          <p:nvPr userDrawn="1"/>
        </p:nvCxnSpPr>
        <p:spPr>
          <a:xfrm>
            <a:off x="-444500" y="5943600"/>
            <a:ext cx="12636500" cy="0"/>
          </a:xfrm>
          <a:prstGeom prst="line">
            <a:avLst/>
          </a:prstGeom>
          <a:ln w="12700">
            <a:noFill/>
          </a:ln>
        </p:spPr>
        <p:style>
          <a:lnRef idx="1">
            <a:schemeClr val="accent1"/>
          </a:lnRef>
          <a:fillRef idx="0">
            <a:schemeClr val="accent1"/>
          </a:fillRef>
          <a:effectRef idx="0">
            <a:schemeClr val="accent1"/>
          </a:effectRef>
          <a:fontRef idx="minor">
            <a:schemeClr val="tx1"/>
          </a:fontRef>
        </p:style>
      </p:cxnSp>
      <p:pic>
        <p:nvPicPr>
          <p:cNvPr id="16" name="Picture 15" descr="A picture containing text, tableware, clipart, dishware&#10;&#10;Description automatically generated">
            <a:extLst>
              <a:ext uri="{FF2B5EF4-FFF2-40B4-BE49-F238E27FC236}">
                <a16:creationId xmlns:a16="http://schemas.microsoft.com/office/drawing/2014/main" id="{6C046911-2B72-FA43-A221-BEDB0C8C935A}"/>
              </a:ext>
            </a:extLst>
          </p:cNvPr>
          <p:cNvPicPr>
            <a:picLocks noChangeAspect="1"/>
          </p:cNvPicPr>
          <p:nvPr userDrawn="1"/>
        </p:nvPicPr>
        <p:blipFill>
          <a:blip r:embed="rId3"/>
          <a:stretch>
            <a:fillRect/>
          </a:stretch>
        </p:blipFill>
        <p:spPr>
          <a:xfrm>
            <a:off x="1689742" y="6267853"/>
            <a:ext cx="1123199" cy="383760"/>
          </a:xfrm>
          <a:prstGeom prst="rect">
            <a:avLst/>
          </a:prstGeom>
        </p:spPr>
      </p:pic>
      <p:grpSp>
        <p:nvGrpSpPr>
          <p:cNvPr id="17" name="Graphic 2">
            <a:extLst>
              <a:ext uri="{FF2B5EF4-FFF2-40B4-BE49-F238E27FC236}">
                <a16:creationId xmlns:a16="http://schemas.microsoft.com/office/drawing/2014/main" id="{D243BEC8-AA76-D04E-B80D-FC44A7D5B4AD}"/>
              </a:ext>
            </a:extLst>
          </p:cNvPr>
          <p:cNvGrpSpPr/>
          <p:nvPr userDrawn="1"/>
        </p:nvGrpSpPr>
        <p:grpSpPr>
          <a:xfrm>
            <a:off x="4666374" y="1025719"/>
            <a:ext cx="7659851" cy="4673591"/>
            <a:chOff x="5681490" y="2134464"/>
            <a:chExt cx="6340044" cy="3868322"/>
          </a:xfrm>
          <a:solidFill>
            <a:schemeClr val="bg1">
              <a:alpha val="16000"/>
            </a:schemeClr>
          </a:solidFill>
        </p:grpSpPr>
        <p:sp>
          <p:nvSpPr>
            <p:cNvPr id="18" name="Freeform 17">
              <a:extLst>
                <a:ext uri="{FF2B5EF4-FFF2-40B4-BE49-F238E27FC236}">
                  <a16:creationId xmlns:a16="http://schemas.microsoft.com/office/drawing/2014/main" id="{B0105536-2CCC-AF47-A454-7A6BEF770146}"/>
                </a:ext>
              </a:extLst>
            </p:cNvPr>
            <p:cNvSpPr/>
            <p:nvPr/>
          </p:nvSpPr>
          <p:spPr>
            <a:xfrm>
              <a:off x="7071937" y="3520348"/>
              <a:ext cx="1073936" cy="1234854"/>
            </a:xfrm>
            <a:custGeom>
              <a:avLst/>
              <a:gdLst>
                <a:gd name="connsiteX0" fmla="*/ 536968 w 1073936"/>
                <a:gd name="connsiteY0" fmla="*/ 0 h 1234854"/>
                <a:gd name="connsiteX1" fmla="*/ 1073937 w 1073936"/>
                <a:gd name="connsiteY1" fmla="*/ 308424 h 1234854"/>
                <a:gd name="connsiteX2" fmla="*/ 1073937 w 1073936"/>
                <a:gd name="connsiteY2" fmla="*/ 925851 h 1234854"/>
                <a:gd name="connsiteX3" fmla="*/ 617398 w 1073936"/>
                <a:gd name="connsiteY3" fmla="*/ 1188562 h 1234854"/>
                <a:gd name="connsiteX4" fmla="*/ 536968 w 1073936"/>
                <a:gd name="connsiteY4" fmla="*/ 1234854 h 1234854"/>
                <a:gd name="connsiteX5" fmla="*/ 197891 w 1073936"/>
                <a:gd name="connsiteY5" fmla="*/ 1039847 h 1234854"/>
                <a:gd name="connsiteX6" fmla="*/ 0 w 1073936"/>
                <a:gd name="connsiteY6" fmla="*/ 925851 h 1234854"/>
                <a:gd name="connsiteX7" fmla="*/ 0 w 1073936"/>
                <a:gd name="connsiteY7" fmla="*/ 309003 h 1234854"/>
                <a:gd name="connsiteX8" fmla="*/ 536968 w 1073936"/>
                <a:gd name="connsiteY8" fmla="*/ 0 h 1234854"/>
                <a:gd name="connsiteX9" fmla="*/ 602932 w 1073936"/>
                <a:gd name="connsiteY9" fmla="*/ 1180460 h 1234854"/>
                <a:gd name="connsiteX10" fmla="*/ 1059471 w 1073936"/>
                <a:gd name="connsiteY10" fmla="*/ 917750 h 1234854"/>
                <a:gd name="connsiteX11" fmla="*/ 1059471 w 1073936"/>
                <a:gd name="connsiteY11" fmla="*/ 317104 h 1234854"/>
                <a:gd name="connsiteX12" fmla="*/ 536968 w 1073936"/>
                <a:gd name="connsiteY12" fmla="*/ 16781 h 1234854"/>
                <a:gd name="connsiteX13" fmla="*/ 14466 w 1073936"/>
                <a:gd name="connsiteY13" fmla="*/ 317104 h 1234854"/>
                <a:gd name="connsiteX14" fmla="*/ 14466 w 1073936"/>
                <a:gd name="connsiteY14" fmla="*/ 917750 h 1234854"/>
                <a:gd name="connsiteX15" fmla="*/ 212357 w 1073936"/>
                <a:gd name="connsiteY15" fmla="*/ 1031746 h 1234854"/>
                <a:gd name="connsiteX16" fmla="*/ 536968 w 1073936"/>
                <a:gd name="connsiteY16" fmla="*/ 1218652 h 1234854"/>
                <a:gd name="connsiteX17" fmla="*/ 602932 w 1073936"/>
                <a:gd name="connsiteY17" fmla="*/ 1180460 h 123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3936" h="1234854">
                  <a:moveTo>
                    <a:pt x="536968" y="0"/>
                  </a:moveTo>
                  <a:lnTo>
                    <a:pt x="1073937" y="308424"/>
                  </a:lnTo>
                  <a:lnTo>
                    <a:pt x="1073937" y="925851"/>
                  </a:lnTo>
                  <a:lnTo>
                    <a:pt x="617398" y="1188562"/>
                  </a:lnTo>
                  <a:lnTo>
                    <a:pt x="536968" y="1234854"/>
                  </a:lnTo>
                  <a:lnTo>
                    <a:pt x="197891" y="1039847"/>
                  </a:lnTo>
                  <a:lnTo>
                    <a:pt x="0" y="925851"/>
                  </a:lnTo>
                  <a:lnTo>
                    <a:pt x="0" y="309003"/>
                  </a:lnTo>
                  <a:lnTo>
                    <a:pt x="536968" y="0"/>
                  </a:lnTo>
                  <a:close/>
                  <a:moveTo>
                    <a:pt x="602932" y="1180460"/>
                  </a:moveTo>
                  <a:lnTo>
                    <a:pt x="1059471" y="917750"/>
                  </a:lnTo>
                  <a:lnTo>
                    <a:pt x="1059471" y="317104"/>
                  </a:lnTo>
                  <a:lnTo>
                    <a:pt x="536968" y="16781"/>
                  </a:lnTo>
                  <a:lnTo>
                    <a:pt x="14466" y="317104"/>
                  </a:lnTo>
                  <a:lnTo>
                    <a:pt x="14466" y="917750"/>
                  </a:lnTo>
                  <a:lnTo>
                    <a:pt x="212357" y="1031746"/>
                  </a:lnTo>
                  <a:lnTo>
                    <a:pt x="536968" y="1218652"/>
                  </a:lnTo>
                  <a:lnTo>
                    <a:pt x="602932" y="1180460"/>
                  </a:lnTo>
                  <a:close/>
                </a:path>
              </a:pathLst>
            </a:custGeom>
            <a:grpFill/>
            <a:ln w="5783"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FED9CECD-3285-0F41-8A9B-9559B7EC4E3D}"/>
                </a:ext>
              </a:extLst>
            </p:cNvPr>
            <p:cNvSpPr/>
            <p:nvPr/>
          </p:nvSpPr>
          <p:spPr>
            <a:xfrm>
              <a:off x="5681490" y="4860518"/>
              <a:ext cx="993507" cy="1142268"/>
            </a:xfrm>
            <a:custGeom>
              <a:avLst/>
              <a:gdLst>
                <a:gd name="connsiteX0" fmla="*/ 0 w 993507"/>
                <a:gd name="connsiteY0" fmla="*/ 285278 h 1142268"/>
                <a:gd name="connsiteX1" fmla="*/ 0 w 993507"/>
                <a:gd name="connsiteY1" fmla="*/ 856413 h 1142268"/>
                <a:gd name="connsiteX2" fmla="*/ 496464 w 993507"/>
                <a:gd name="connsiteY2" fmla="*/ 1142269 h 1142268"/>
                <a:gd name="connsiteX3" fmla="*/ 609297 w 993507"/>
                <a:gd name="connsiteY3" fmla="*/ 1077459 h 1142268"/>
                <a:gd name="connsiteX4" fmla="*/ 609297 w 993507"/>
                <a:gd name="connsiteY4" fmla="*/ 651568 h 1142268"/>
                <a:gd name="connsiteX5" fmla="*/ 993507 w 993507"/>
                <a:gd name="connsiteY5" fmla="*/ 430521 h 1142268"/>
                <a:gd name="connsiteX6" fmla="*/ 993507 w 993507"/>
                <a:gd name="connsiteY6" fmla="*/ 285278 h 1142268"/>
                <a:gd name="connsiteX7" fmla="*/ 496464 w 993507"/>
                <a:gd name="connsiteY7" fmla="*/ 0 h 114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3507" h="1142268">
                  <a:moveTo>
                    <a:pt x="0" y="285278"/>
                  </a:moveTo>
                  <a:lnTo>
                    <a:pt x="0" y="856413"/>
                  </a:lnTo>
                  <a:lnTo>
                    <a:pt x="496464" y="1142269"/>
                  </a:lnTo>
                  <a:lnTo>
                    <a:pt x="609297" y="1077459"/>
                  </a:lnTo>
                  <a:lnTo>
                    <a:pt x="609297" y="651568"/>
                  </a:lnTo>
                  <a:lnTo>
                    <a:pt x="993507" y="430521"/>
                  </a:lnTo>
                  <a:lnTo>
                    <a:pt x="993507" y="285278"/>
                  </a:lnTo>
                  <a:lnTo>
                    <a:pt x="496464" y="0"/>
                  </a:lnTo>
                  <a:close/>
                </a:path>
              </a:pathLst>
            </a:custGeom>
            <a:grpFill/>
            <a:ln w="5783" cap="flat">
              <a:noFill/>
              <a:prstDash val="solid"/>
              <a:miter/>
            </a:ln>
          </p:spPr>
          <p:txBody>
            <a:bodyPr rtlCol="0" anchor="ctr"/>
            <a:lstStyle/>
            <a:p>
              <a:endParaRPr lang="en-US" dirty="0"/>
            </a:p>
          </p:txBody>
        </p:sp>
        <p:sp>
          <p:nvSpPr>
            <p:cNvPr id="20" name="Freeform 19">
              <a:extLst>
                <a:ext uri="{FF2B5EF4-FFF2-40B4-BE49-F238E27FC236}">
                  <a16:creationId xmlns:a16="http://schemas.microsoft.com/office/drawing/2014/main" id="{CCDB506C-91DB-6C4D-9F92-DD370A2744CD}"/>
                </a:ext>
              </a:extLst>
            </p:cNvPr>
            <p:cNvSpPr/>
            <p:nvPr/>
          </p:nvSpPr>
          <p:spPr>
            <a:xfrm>
              <a:off x="6755427" y="4513902"/>
              <a:ext cx="1189662" cy="1302556"/>
            </a:xfrm>
            <a:custGeom>
              <a:avLst/>
              <a:gdLst>
                <a:gd name="connsiteX0" fmla="*/ 594831 w 1189662"/>
                <a:gd name="connsiteY0" fmla="*/ 0 h 1302556"/>
                <a:gd name="connsiteX1" fmla="*/ 919442 w 1189662"/>
                <a:gd name="connsiteY1" fmla="*/ 186906 h 1302556"/>
                <a:gd name="connsiteX2" fmla="*/ 853479 w 1189662"/>
                <a:gd name="connsiteY2" fmla="*/ 225098 h 1302556"/>
                <a:gd name="connsiteX3" fmla="*/ 528867 w 1189662"/>
                <a:gd name="connsiteY3" fmla="*/ 38191 h 1302556"/>
                <a:gd name="connsiteX4" fmla="*/ 594831 w 1189662"/>
                <a:gd name="connsiteY4" fmla="*/ 0 h 1302556"/>
                <a:gd name="connsiteX5" fmla="*/ 514402 w 1189662"/>
                <a:gd name="connsiteY5" fmla="*/ 46293 h 1302556"/>
                <a:gd name="connsiteX6" fmla="*/ 853479 w 1189662"/>
                <a:gd name="connsiteY6" fmla="*/ 241300 h 1302556"/>
                <a:gd name="connsiteX7" fmla="*/ 933908 w 1189662"/>
                <a:gd name="connsiteY7" fmla="*/ 195008 h 1302556"/>
                <a:gd name="connsiteX8" fmla="*/ 1189084 w 1189662"/>
                <a:gd name="connsiteY8" fmla="*/ 341986 h 1302556"/>
                <a:gd name="connsiteX9" fmla="*/ 1189084 w 1189662"/>
                <a:gd name="connsiteY9" fmla="*/ 942054 h 1302556"/>
                <a:gd name="connsiteX10" fmla="*/ 960525 w 1189662"/>
                <a:gd name="connsiteY10" fmla="*/ 810120 h 1302556"/>
                <a:gd name="connsiteX11" fmla="*/ 670053 w 1189662"/>
                <a:gd name="connsiteY11" fmla="*/ 977352 h 1302556"/>
                <a:gd name="connsiteX12" fmla="*/ 120934 w 1189662"/>
                <a:gd name="connsiteY12" fmla="*/ 661405 h 1302556"/>
                <a:gd name="connsiteX13" fmla="*/ 0 w 1189662"/>
                <a:gd name="connsiteY13" fmla="*/ 730844 h 1302556"/>
                <a:gd name="connsiteX14" fmla="*/ 0 w 1189662"/>
                <a:gd name="connsiteY14" fmla="*/ 341986 h 1302556"/>
                <a:gd name="connsiteX15" fmla="*/ 514402 w 1189662"/>
                <a:gd name="connsiteY15" fmla="*/ 46293 h 1302556"/>
                <a:gd name="connsiteX16" fmla="*/ 335027 w 1189662"/>
                <a:gd name="connsiteY16" fmla="*/ 634787 h 1302556"/>
                <a:gd name="connsiteX17" fmla="*/ 438023 w 1189662"/>
                <a:gd name="connsiteY17" fmla="*/ 575764 h 1302556"/>
                <a:gd name="connsiteX18" fmla="*/ 438023 w 1189662"/>
                <a:gd name="connsiteY18" fmla="*/ 457718 h 1302556"/>
                <a:gd name="connsiteX19" fmla="*/ 335027 w 1189662"/>
                <a:gd name="connsiteY19" fmla="*/ 398695 h 1302556"/>
                <a:gd name="connsiteX20" fmla="*/ 232031 w 1189662"/>
                <a:gd name="connsiteY20" fmla="*/ 457718 h 1302556"/>
                <a:gd name="connsiteX21" fmla="*/ 232031 w 1189662"/>
                <a:gd name="connsiteY21" fmla="*/ 575764 h 1302556"/>
                <a:gd name="connsiteX22" fmla="*/ 335027 w 1189662"/>
                <a:gd name="connsiteY22" fmla="*/ 634787 h 1302556"/>
                <a:gd name="connsiteX23" fmla="*/ 960525 w 1189662"/>
                <a:gd name="connsiteY23" fmla="*/ 829216 h 1302556"/>
                <a:gd name="connsiteX24" fmla="*/ 1189663 w 1189662"/>
                <a:gd name="connsiteY24" fmla="*/ 960571 h 1302556"/>
                <a:gd name="connsiteX25" fmla="*/ 1189663 w 1189662"/>
                <a:gd name="connsiteY25" fmla="*/ 1025380 h 1302556"/>
                <a:gd name="connsiteX26" fmla="*/ 707086 w 1189662"/>
                <a:gd name="connsiteY26" fmla="*/ 1302557 h 1302556"/>
                <a:gd name="connsiteX27" fmla="*/ 707086 w 1189662"/>
                <a:gd name="connsiteY27" fmla="*/ 997605 h 1302556"/>
                <a:gd name="connsiteX28" fmla="*/ 687412 w 1189662"/>
                <a:gd name="connsiteY28" fmla="*/ 986032 h 1302556"/>
                <a:gd name="connsiteX29" fmla="*/ 960525 w 1189662"/>
                <a:gd name="connsiteY29" fmla="*/ 829216 h 1302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89662" h="1302556">
                  <a:moveTo>
                    <a:pt x="594831" y="0"/>
                  </a:moveTo>
                  <a:lnTo>
                    <a:pt x="919442" y="186906"/>
                  </a:lnTo>
                  <a:lnTo>
                    <a:pt x="853479" y="225098"/>
                  </a:lnTo>
                  <a:lnTo>
                    <a:pt x="528867" y="38191"/>
                  </a:lnTo>
                  <a:lnTo>
                    <a:pt x="594831" y="0"/>
                  </a:lnTo>
                  <a:close/>
                  <a:moveTo>
                    <a:pt x="514402" y="46293"/>
                  </a:moveTo>
                  <a:lnTo>
                    <a:pt x="853479" y="241300"/>
                  </a:lnTo>
                  <a:lnTo>
                    <a:pt x="933908" y="195008"/>
                  </a:lnTo>
                  <a:lnTo>
                    <a:pt x="1189084" y="341986"/>
                  </a:lnTo>
                  <a:lnTo>
                    <a:pt x="1189084" y="942054"/>
                  </a:lnTo>
                  <a:lnTo>
                    <a:pt x="960525" y="810120"/>
                  </a:lnTo>
                  <a:lnTo>
                    <a:pt x="670053" y="977352"/>
                  </a:lnTo>
                  <a:lnTo>
                    <a:pt x="120934" y="661405"/>
                  </a:lnTo>
                  <a:lnTo>
                    <a:pt x="0" y="730844"/>
                  </a:lnTo>
                  <a:lnTo>
                    <a:pt x="0" y="341986"/>
                  </a:lnTo>
                  <a:lnTo>
                    <a:pt x="514402" y="46293"/>
                  </a:lnTo>
                  <a:close/>
                  <a:moveTo>
                    <a:pt x="335027" y="634787"/>
                  </a:moveTo>
                  <a:lnTo>
                    <a:pt x="438023" y="575764"/>
                  </a:lnTo>
                  <a:lnTo>
                    <a:pt x="438023" y="457718"/>
                  </a:lnTo>
                  <a:lnTo>
                    <a:pt x="335027" y="398695"/>
                  </a:lnTo>
                  <a:lnTo>
                    <a:pt x="232031" y="457718"/>
                  </a:lnTo>
                  <a:lnTo>
                    <a:pt x="232031" y="575764"/>
                  </a:lnTo>
                  <a:lnTo>
                    <a:pt x="335027" y="634787"/>
                  </a:lnTo>
                  <a:close/>
                  <a:moveTo>
                    <a:pt x="960525" y="829216"/>
                  </a:moveTo>
                  <a:lnTo>
                    <a:pt x="1189663" y="960571"/>
                  </a:lnTo>
                  <a:lnTo>
                    <a:pt x="1189663" y="1025380"/>
                  </a:lnTo>
                  <a:lnTo>
                    <a:pt x="707086" y="1302557"/>
                  </a:lnTo>
                  <a:lnTo>
                    <a:pt x="707086" y="997605"/>
                  </a:lnTo>
                  <a:lnTo>
                    <a:pt x="687412" y="986032"/>
                  </a:lnTo>
                  <a:lnTo>
                    <a:pt x="960525" y="829216"/>
                  </a:lnTo>
                  <a:close/>
                </a:path>
              </a:pathLst>
            </a:custGeom>
            <a:grpFill/>
            <a:ln w="5783"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4F7AEB65-BB48-5143-A3F3-DCE8F83824F4}"/>
                </a:ext>
              </a:extLst>
            </p:cNvPr>
            <p:cNvSpPr/>
            <p:nvPr/>
          </p:nvSpPr>
          <p:spPr>
            <a:xfrm>
              <a:off x="6482892" y="3025018"/>
              <a:ext cx="1099396" cy="1264365"/>
            </a:xfrm>
            <a:custGeom>
              <a:avLst/>
              <a:gdLst>
                <a:gd name="connsiteX0" fmla="*/ 549698 w 1099396"/>
                <a:gd name="connsiteY0" fmla="*/ 0 h 1264365"/>
                <a:gd name="connsiteX1" fmla="*/ 1099396 w 1099396"/>
                <a:gd name="connsiteY1" fmla="*/ 315947 h 1264365"/>
                <a:gd name="connsiteX2" fmla="*/ 1099396 w 1099396"/>
                <a:gd name="connsiteY2" fmla="*/ 947840 h 1264365"/>
                <a:gd name="connsiteX3" fmla="*/ 549698 w 1099396"/>
                <a:gd name="connsiteY3" fmla="*/ 1264366 h 1264365"/>
                <a:gd name="connsiteX4" fmla="*/ 0 w 1099396"/>
                <a:gd name="connsiteY4" fmla="*/ 947840 h 1264365"/>
                <a:gd name="connsiteX5" fmla="*/ 0 w 1099396"/>
                <a:gd name="connsiteY5" fmla="*/ 315947 h 126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9396" h="1264365">
                  <a:moveTo>
                    <a:pt x="549698" y="0"/>
                  </a:moveTo>
                  <a:lnTo>
                    <a:pt x="1099396" y="315947"/>
                  </a:lnTo>
                  <a:lnTo>
                    <a:pt x="1099396" y="947840"/>
                  </a:lnTo>
                  <a:lnTo>
                    <a:pt x="549698" y="1264366"/>
                  </a:lnTo>
                  <a:lnTo>
                    <a:pt x="0" y="947840"/>
                  </a:lnTo>
                  <a:lnTo>
                    <a:pt x="0" y="315947"/>
                  </a:lnTo>
                  <a:close/>
                </a:path>
              </a:pathLst>
            </a:custGeom>
            <a:grpFill/>
            <a:ln w="5783"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D9B25C5C-8AF4-E447-A218-580BE7A0DC00}"/>
                </a:ext>
              </a:extLst>
            </p:cNvPr>
            <p:cNvSpPr/>
            <p:nvPr/>
          </p:nvSpPr>
          <p:spPr>
            <a:xfrm>
              <a:off x="10150825" y="2134464"/>
              <a:ext cx="1870709" cy="2048445"/>
            </a:xfrm>
            <a:custGeom>
              <a:avLst/>
              <a:gdLst>
                <a:gd name="connsiteX0" fmla="*/ 1079723 w 1870709"/>
                <a:gd name="connsiteY0" fmla="*/ 1551380 h 2048445"/>
                <a:gd name="connsiteX1" fmla="*/ 1110969 w 1870709"/>
                <a:gd name="connsiteY1" fmla="*/ 1569318 h 2048445"/>
                <a:gd name="connsiteX2" fmla="*/ 1110969 w 1870709"/>
                <a:gd name="connsiteY2" fmla="*/ 2048446 h 2048445"/>
                <a:gd name="connsiteX3" fmla="*/ 1870131 w 1870709"/>
                <a:gd name="connsiteY3" fmla="*/ 1612139 h 2048445"/>
                <a:gd name="connsiteX4" fmla="*/ 1870131 w 1870709"/>
                <a:gd name="connsiteY4" fmla="*/ 1510295 h 2048445"/>
                <a:gd name="connsiteX5" fmla="*/ 1510223 w 1870709"/>
                <a:gd name="connsiteY5" fmla="*/ 1303136 h 2048445"/>
                <a:gd name="connsiteX6" fmla="*/ 1079723 w 1870709"/>
                <a:gd name="connsiteY6" fmla="*/ 1551380 h 2048445"/>
                <a:gd name="connsiteX7" fmla="*/ 364537 w 1870709"/>
                <a:gd name="connsiteY7" fmla="*/ 905020 h 2048445"/>
                <a:gd name="connsiteX8" fmla="*/ 364537 w 1870709"/>
                <a:gd name="connsiteY8" fmla="*/ 719271 h 2048445"/>
                <a:gd name="connsiteX9" fmla="*/ 525974 w 1870709"/>
                <a:gd name="connsiteY9" fmla="*/ 626107 h 2048445"/>
                <a:gd name="connsiteX10" fmla="*/ 687412 w 1870709"/>
                <a:gd name="connsiteY10" fmla="*/ 719271 h 2048445"/>
                <a:gd name="connsiteX11" fmla="*/ 687412 w 1870709"/>
                <a:gd name="connsiteY11" fmla="*/ 905020 h 2048445"/>
                <a:gd name="connsiteX12" fmla="*/ 525974 w 1870709"/>
                <a:gd name="connsiteY12" fmla="*/ 998184 h 2048445"/>
                <a:gd name="connsiteX13" fmla="*/ 364537 w 1870709"/>
                <a:gd name="connsiteY13" fmla="*/ 905020 h 2048445"/>
                <a:gd name="connsiteX14" fmla="*/ 0 w 1870709"/>
                <a:gd name="connsiteY14" fmla="*/ 537572 h 2048445"/>
                <a:gd name="connsiteX15" fmla="*/ 0 w 1870709"/>
                <a:gd name="connsiteY15" fmla="*/ 1149213 h 2048445"/>
                <a:gd name="connsiteX16" fmla="*/ 190369 w 1870709"/>
                <a:gd name="connsiteY16" fmla="*/ 1039847 h 2048445"/>
                <a:gd name="connsiteX17" fmla="*/ 1054263 w 1870709"/>
                <a:gd name="connsiteY17" fmla="*/ 1536913 h 2048445"/>
                <a:gd name="connsiteX18" fmla="*/ 1510802 w 1870709"/>
                <a:gd name="connsiteY18" fmla="*/ 1274203 h 2048445"/>
                <a:gd name="connsiteX19" fmla="*/ 1870710 w 1870709"/>
                <a:gd name="connsiteY19" fmla="*/ 1481362 h 2048445"/>
                <a:gd name="connsiteX20" fmla="*/ 1870710 w 1870709"/>
                <a:gd name="connsiteY20" fmla="*/ 537572 h 2048445"/>
                <a:gd name="connsiteX21" fmla="*/ 1468562 w 1870709"/>
                <a:gd name="connsiteY21" fmla="*/ 306688 h 2048445"/>
                <a:gd name="connsiteX22" fmla="*/ 1341842 w 1870709"/>
                <a:gd name="connsiteY22" fmla="*/ 379599 h 2048445"/>
                <a:gd name="connsiteX23" fmla="*/ 808346 w 1870709"/>
                <a:gd name="connsiteY23" fmla="*/ 72911 h 2048445"/>
                <a:gd name="connsiteX24" fmla="*/ 0 w 1870709"/>
                <a:gd name="connsiteY24" fmla="*/ 537572 h 2048445"/>
                <a:gd name="connsiteX25" fmla="*/ 934487 w 1870709"/>
                <a:gd name="connsiteY25" fmla="*/ 0 h 2048445"/>
                <a:gd name="connsiteX26" fmla="*/ 830912 w 1870709"/>
                <a:gd name="connsiteY26" fmla="*/ 59602 h 2048445"/>
                <a:gd name="connsiteX27" fmla="*/ 1341263 w 1870709"/>
                <a:gd name="connsiteY27" fmla="*/ 352981 h 2048445"/>
                <a:gd name="connsiteX28" fmla="*/ 1445417 w 1870709"/>
                <a:gd name="connsiteY28" fmla="*/ 293379 h 2048445"/>
                <a:gd name="connsiteX29" fmla="*/ 934487 w 1870709"/>
                <a:gd name="connsiteY29" fmla="*/ 0 h 204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870709" h="2048445">
                  <a:moveTo>
                    <a:pt x="1079723" y="1551380"/>
                  </a:moveTo>
                  <a:lnTo>
                    <a:pt x="1110969" y="1569318"/>
                  </a:lnTo>
                  <a:lnTo>
                    <a:pt x="1110969" y="2048446"/>
                  </a:lnTo>
                  <a:lnTo>
                    <a:pt x="1870131" y="1612139"/>
                  </a:lnTo>
                  <a:lnTo>
                    <a:pt x="1870131" y="1510295"/>
                  </a:lnTo>
                  <a:lnTo>
                    <a:pt x="1510223" y="1303136"/>
                  </a:lnTo>
                  <a:lnTo>
                    <a:pt x="1079723" y="1551380"/>
                  </a:lnTo>
                  <a:close/>
                  <a:moveTo>
                    <a:pt x="364537" y="905020"/>
                  </a:moveTo>
                  <a:lnTo>
                    <a:pt x="364537" y="719271"/>
                  </a:lnTo>
                  <a:lnTo>
                    <a:pt x="525974" y="626107"/>
                  </a:lnTo>
                  <a:lnTo>
                    <a:pt x="687412" y="719271"/>
                  </a:lnTo>
                  <a:lnTo>
                    <a:pt x="687412" y="905020"/>
                  </a:lnTo>
                  <a:lnTo>
                    <a:pt x="525974" y="998184"/>
                  </a:lnTo>
                  <a:lnTo>
                    <a:pt x="364537" y="905020"/>
                  </a:lnTo>
                  <a:close/>
                  <a:moveTo>
                    <a:pt x="0" y="537572"/>
                  </a:moveTo>
                  <a:lnTo>
                    <a:pt x="0" y="1149213"/>
                  </a:lnTo>
                  <a:lnTo>
                    <a:pt x="190369" y="1039847"/>
                  </a:lnTo>
                  <a:lnTo>
                    <a:pt x="1054263" y="1536913"/>
                  </a:lnTo>
                  <a:lnTo>
                    <a:pt x="1510802" y="1274203"/>
                  </a:lnTo>
                  <a:lnTo>
                    <a:pt x="1870710" y="1481362"/>
                  </a:lnTo>
                  <a:lnTo>
                    <a:pt x="1870710" y="537572"/>
                  </a:lnTo>
                  <a:lnTo>
                    <a:pt x="1468562" y="306688"/>
                  </a:lnTo>
                  <a:lnTo>
                    <a:pt x="1341842" y="379599"/>
                  </a:lnTo>
                  <a:lnTo>
                    <a:pt x="808346" y="72911"/>
                  </a:lnTo>
                  <a:lnTo>
                    <a:pt x="0" y="537572"/>
                  </a:lnTo>
                  <a:close/>
                  <a:moveTo>
                    <a:pt x="934487" y="0"/>
                  </a:moveTo>
                  <a:lnTo>
                    <a:pt x="830912" y="59602"/>
                  </a:lnTo>
                  <a:lnTo>
                    <a:pt x="1341263" y="352981"/>
                  </a:lnTo>
                  <a:lnTo>
                    <a:pt x="1445417" y="293379"/>
                  </a:lnTo>
                  <a:lnTo>
                    <a:pt x="934487" y="0"/>
                  </a:lnTo>
                  <a:close/>
                </a:path>
              </a:pathLst>
            </a:custGeom>
            <a:grpFill/>
            <a:ln w="5783"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09D25C81-2E02-0A41-BC78-D0A3B0283574}"/>
                </a:ext>
              </a:extLst>
            </p:cNvPr>
            <p:cNvSpPr/>
            <p:nvPr/>
          </p:nvSpPr>
          <p:spPr>
            <a:xfrm>
              <a:off x="9691393" y="4561931"/>
              <a:ext cx="633020" cy="727372"/>
            </a:xfrm>
            <a:custGeom>
              <a:avLst/>
              <a:gdLst>
                <a:gd name="connsiteX0" fmla="*/ 316510 w 633020"/>
                <a:gd name="connsiteY0" fmla="*/ 0 h 727372"/>
                <a:gd name="connsiteX1" fmla="*/ 0 w 633020"/>
                <a:gd name="connsiteY1" fmla="*/ 181698 h 727372"/>
                <a:gd name="connsiteX2" fmla="*/ 0 w 633020"/>
                <a:gd name="connsiteY2" fmla="*/ 545674 h 727372"/>
                <a:gd name="connsiteX3" fmla="*/ 316510 w 633020"/>
                <a:gd name="connsiteY3" fmla="*/ 727372 h 727372"/>
                <a:gd name="connsiteX4" fmla="*/ 633021 w 633020"/>
                <a:gd name="connsiteY4" fmla="*/ 545674 h 727372"/>
                <a:gd name="connsiteX5" fmla="*/ 633021 w 633020"/>
                <a:gd name="connsiteY5" fmla="*/ 181698 h 72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3020" h="727372">
                  <a:moveTo>
                    <a:pt x="316510" y="0"/>
                  </a:moveTo>
                  <a:lnTo>
                    <a:pt x="0" y="181698"/>
                  </a:lnTo>
                  <a:lnTo>
                    <a:pt x="0" y="545674"/>
                  </a:lnTo>
                  <a:lnTo>
                    <a:pt x="316510" y="727372"/>
                  </a:lnTo>
                  <a:lnTo>
                    <a:pt x="633021" y="545674"/>
                  </a:lnTo>
                  <a:lnTo>
                    <a:pt x="633021" y="181698"/>
                  </a:lnTo>
                  <a:close/>
                </a:path>
              </a:pathLst>
            </a:custGeom>
            <a:grpFill/>
            <a:ln w="5783"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D68A0C33-F1F0-B849-829C-3183AE212AB6}"/>
                </a:ext>
              </a:extLst>
            </p:cNvPr>
            <p:cNvSpPr/>
            <p:nvPr/>
          </p:nvSpPr>
          <p:spPr>
            <a:xfrm>
              <a:off x="8617255" y="2647155"/>
              <a:ext cx="1470876" cy="1690836"/>
            </a:xfrm>
            <a:custGeom>
              <a:avLst/>
              <a:gdLst>
                <a:gd name="connsiteX0" fmla="*/ 735439 w 1470876"/>
                <a:gd name="connsiteY0" fmla="*/ 0 h 1690836"/>
                <a:gd name="connsiteX1" fmla="*/ 1470877 w 1470876"/>
                <a:gd name="connsiteY1" fmla="*/ 422998 h 1690836"/>
                <a:gd name="connsiteX2" fmla="*/ 1470877 w 1470876"/>
                <a:gd name="connsiteY2" fmla="*/ 637680 h 1690836"/>
                <a:gd name="connsiteX3" fmla="*/ 902662 w 1470876"/>
                <a:gd name="connsiteY3" fmla="*/ 964621 h 1690836"/>
                <a:gd name="connsiteX4" fmla="*/ 902662 w 1470876"/>
                <a:gd name="connsiteY4" fmla="*/ 1594779 h 1690836"/>
                <a:gd name="connsiteX5" fmla="*/ 735439 w 1470876"/>
                <a:gd name="connsiteY5" fmla="*/ 1690836 h 1690836"/>
                <a:gd name="connsiteX6" fmla="*/ 0 w 1470876"/>
                <a:gd name="connsiteY6" fmla="*/ 1267838 h 1690836"/>
                <a:gd name="connsiteX7" fmla="*/ 0 w 1470876"/>
                <a:gd name="connsiteY7" fmla="*/ 422998 h 169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0876" h="1690836">
                  <a:moveTo>
                    <a:pt x="735439" y="0"/>
                  </a:moveTo>
                  <a:lnTo>
                    <a:pt x="1470877" y="422998"/>
                  </a:lnTo>
                  <a:lnTo>
                    <a:pt x="1470877" y="637680"/>
                  </a:lnTo>
                  <a:lnTo>
                    <a:pt x="902662" y="964621"/>
                  </a:lnTo>
                  <a:lnTo>
                    <a:pt x="902662" y="1594779"/>
                  </a:lnTo>
                  <a:lnTo>
                    <a:pt x="735439" y="1690836"/>
                  </a:lnTo>
                  <a:lnTo>
                    <a:pt x="0" y="1267838"/>
                  </a:lnTo>
                  <a:lnTo>
                    <a:pt x="0" y="422998"/>
                  </a:lnTo>
                  <a:close/>
                </a:path>
              </a:pathLst>
            </a:custGeom>
            <a:grpFill/>
            <a:ln w="5783" cap="flat">
              <a:noFill/>
              <a:prstDash val="solid"/>
              <a:miter/>
            </a:ln>
          </p:spPr>
          <p:txBody>
            <a:bodyPr rtlCol="0" anchor="ctr"/>
            <a:lstStyle/>
            <a:p>
              <a:endParaRPr lang="en-US" dirty="0"/>
            </a:p>
          </p:txBody>
        </p:sp>
      </p:grpSp>
      <p:sp>
        <p:nvSpPr>
          <p:cNvPr id="23" name="Google Shape;108;p1">
            <a:extLst>
              <a:ext uri="{FF2B5EF4-FFF2-40B4-BE49-F238E27FC236}">
                <a16:creationId xmlns:a16="http://schemas.microsoft.com/office/drawing/2014/main" id="{44D9D187-1A59-E540-A288-CC86A7C1A063}"/>
              </a:ext>
            </a:extLst>
          </p:cNvPr>
          <p:cNvSpPr txBox="1"/>
          <p:nvPr userDrawn="1"/>
        </p:nvSpPr>
        <p:spPr>
          <a:xfrm>
            <a:off x="8281321" y="6274083"/>
            <a:ext cx="3193700"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b="1" i="0" dirty="0" err="1">
                <a:solidFill>
                  <a:schemeClr val="bg1"/>
                </a:solidFill>
                <a:latin typeface="Oswald" pitchFamily="2" charset="77"/>
                <a:ea typeface="Oswald"/>
                <a:cs typeface="Oswald"/>
                <a:sym typeface="Oswald"/>
              </a:rPr>
              <a:t>jointheexchange</a:t>
            </a:r>
            <a:r>
              <a:rPr lang="en-GB" sz="1200" dirty="0" err="1">
                <a:solidFill>
                  <a:schemeClr val="bg1"/>
                </a:solidFill>
                <a:latin typeface="Oswald" pitchFamily="2" charset="77"/>
                <a:ea typeface="Oswald"/>
                <a:cs typeface="Oswald"/>
                <a:sym typeface="Oswald"/>
              </a:rPr>
              <a:t>.co.uk</a:t>
            </a:r>
            <a:endParaRPr lang="en-GB" sz="1200" dirty="0">
              <a:solidFill>
                <a:schemeClr val="bg1"/>
              </a:solidFill>
              <a:latin typeface="Oswald" pitchFamily="2" charset="77"/>
              <a:ea typeface="Oswald"/>
              <a:cs typeface="Oswald"/>
              <a:sym typeface="Oswald"/>
            </a:endParaRPr>
          </a:p>
        </p:txBody>
      </p:sp>
      <p:sp>
        <p:nvSpPr>
          <p:cNvPr id="26" name="Google Shape;108;p1">
            <a:extLst>
              <a:ext uri="{FF2B5EF4-FFF2-40B4-BE49-F238E27FC236}">
                <a16:creationId xmlns:a16="http://schemas.microsoft.com/office/drawing/2014/main" id="{5E38BDA3-0F94-0B4C-9030-AC2CF694E265}"/>
              </a:ext>
            </a:extLst>
          </p:cNvPr>
          <p:cNvSpPr txBox="1"/>
          <p:nvPr userDrawn="1"/>
        </p:nvSpPr>
        <p:spPr>
          <a:xfrm>
            <a:off x="10226850" y="6274083"/>
            <a:ext cx="3193700"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b="1" i="0" dirty="0" err="1">
                <a:solidFill>
                  <a:schemeClr val="bg1"/>
                </a:solidFill>
                <a:latin typeface="Oswald" pitchFamily="2" charset="77"/>
                <a:ea typeface="Oswald"/>
                <a:cs typeface="Oswald"/>
                <a:sym typeface="Oswald"/>
              </a:rPr>
              <a:t>drugscience</a:t>
            </a:r>
            <a:r>
              <a:rPr lang="en-GB" sz="1200" b="0" i="0" dirty="0" err="1">
                <a:solidFill>
                  <a:schemeClr val="bg1"/>
                </a:solidFill>
                <a:latin typeface="Oswald" pitchFamily="2" charset="77"/>
                <a:ea typeface="Oswald"/>
                <a:cs typeface="Oswald"/>
                <a:sym typeface="Oswald"/>
              </a:rPr>
              <a:t>.org.uk</a:t>
            </a:r>
            <a:endParaRPr lang="en-GB" sz="1200" b="0" i="0" dirty="0">
              <a:solidFill>
                <a:schemeClr val="bg1"/>
              </a:solidFill>
              <a:latin typeface="Oswald" pitchFamily="2" charset="77"/>
              <a:ea typeface="Oswald"/>
              <a:cs typeface="Oswald"/>
              <a:sym typeface="Oswald"/>
            </a:endParaRPr>
          </a:p>
        </p:txBody>
      </p:sp>
    </p:spTree>
    <p:extLst>
      <p:ext uri="{BB962C8B-B14F-4D97-AF65-F5344CB8AC3E}">
        <p14:creationId xmlns:p14="http://schemas.microsoft.com/office/powerpoint/2010/main" val="47130992"/>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15"/>
        <p:cNvGrpSpPr/>
        <p:nvPr/>
      </p:nvGrpSpPr>
      <p:grpSpPr>
        <a:xfrm>
          <a:off x="0" y="0"/>
          <a:ext cx="0" cy="0"/>
          <a:chOff x="0" y="0"/>
          <a:chExt cx="0" cy="0"/>
        </a:xfrm>
      </p:grpSpPr>
      <p:sp>
        <p:nvSpPr>
          <p:cNvPr id="14" name="Rectangle 13">
            <a:extLst>
              <a:ext uri="{FF2B5EF4-FFF2-40B4-BE49-F238E27FC236}">
                <a16:creationId xmlns:a16="http://schemas.microsoft.com/office/drawing/2014/main" id="{B59BC184-98F9-3942-8B97-96650D65DBE2}"/>
              </a:ext>
            </a:extLst>
          </p:cNvPr>
          <p:cNvSpPr/>
          <p:nvPr userDrawn="1"/>
        </p:nvSpPr>
        <p:spPr>
          <a:xfrm>
            <a:off x="0" y="5943600"/>
            <a:ext cx="12192000" cy="914400"/>
          </a:xfrm>
          <a:prstGeom prst="rect">
            <a:avLst/>
          </a:prstGeom>
          <a:solidFill>
            <a:srgbClr val="F2F2F2">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aphic 2">
            <a:extLst>
              <a:ext uri="{FF2B5EF4-FFF2-40B4-BE49-F238E27FC236}">
                <a16:creationId xmlns:a16="http://schemas.microsoft.com/office/drawing/2014/main" id="{D243BEC8-AA76-D04E-B80D-FC44A7D5B4AD}"/>
              </a:ext>
            </a:extLst>
          </p:cNvPr>
          <p:cNvGrpSpPr/>
          <p:nvPr userDrawn="1"/>
        </p:nvGrpSpPr>
        <p:grpSpPr>
          <a:xfrm>
            <a:off x="4666374" y="1025719"/>
            <a:ext cx="7659851" cy="4673591"/>
            <a:chOff x="5681490" y="2134464"/>
            <a:chExt cx="6340044" cy="3868322"/>
          </a:xfrm>
          <a:solidFill>
            <a:srgbClr val="FF61FA">
              <a:alpha val="9804"/>
            </a:srgbClr>
          </a:solidFill>
        </p:grpSpPr>
        <p:sp>
          <p:nvSpPr>
            <p:cNvPr id="18" name="Freeform 17">
              <a:extLst>
                <a:ext uri="{FF2B5EF4-FFF2-40B4-BE49-F238E27FC236}">
                  <a16:creationId xmlns:a16="http://schemas.microsoft.com/office/drawing/2014/main" id="{B0105536-2CCC-AF47-A454-7A6BEF770146}"/>
                </a:ext>
              </a:extLst>
            </p:cNvPr>
            <p:cNvSpPr/>
            <p:nvPr/>
          </p:nvSpPr>
          <p:spPr>
            <a:xfrm>
              <a:off x="7071937" y="3520348"/>
              <a:ext cx="1073936" cy="1234854"/>
            </a:xfrm>
            <a:custGeom>
              <a:avLst/>
              <a:gdLst>
                <a:gd name="connsiteX0" fmla="*/ 536968 w 1073936"/>
                <a:gd name="connsiteY0" fmla="*/ 0 h 1234854"/>
                <a:gd name="connsiteX1" fmla="*/ 1073937 w 1073936"/>
                <a:gd name="connsiteY1" fmla="*/ 308424 h 1234854"/>
                <a:gd name="connsiteX2" fmla="*/ 1073937 w 1073936"/>
                <a:gd name="connsiteY2" fmla="*/ 925851 h 1234854"/>
                <a:gd name="connsiteX3" fmla="*/ 617398 w 1073936"/>
                <a:gd name="connsiteY3" fmla="*/ 1188562 h 1234854"/>
                <a:gd name="connsiteX4" fmla="*/ 536968 w 1073936"/>
                <a:gd name="connsiteY4" fmla="*/ 1234854 h 1234854"/>
                <a:gd name="connsiteX5" fmla="*/ 197891 w 1073936"/>
                <a:gd name="connsiteY5" fmla="*/ 1039847 h 1234854"/>
                <a:gd name="connsiteX6" fmla="*/ 0 w 1073936"/>
                <a:gd name="connsiteY6" fmla="*/ 925851 h 1234854"/>
                <a:gd name="connsiteX7" fmla="*/ 0 w 1073936"/>
                <a:gd name="connsiteY7" fmla="*/ 309003 h 1234854"/>
                <a:gd name="connsiteX8" fmla="*/ 536968 w 1073936"/>
                <a:gd name="connsiteY8" fmla="*/ 0 h 1234854"/>
                <a:gd name="connsiteX9" fmla="*/ 602932 w 1073936"/>
                <a:gd name="connsiteY9" fmla="*/ 1180460 h 1234854"/>
                <a:gd name="connsiteX10" fmla="*/ 1059471 w 1073936"/>
                <a:gd name="connsiteY10" fmla="*/ 917750 h 1234854"/>
                <a:gd name="connsiteX11" fmla="*/ 1059471 w 1073936"/>
                <a:gd name="connsiteY11" fmla="*/ 317104 h 1234854"/>
                <a:gd name="connsiteX12" fmla="*/ 536968 w 1073936"/>
                <a:gd name="connsiteY12" fmla="*/ 16781 h 1234854"/>
                <a:gd name="connsiteX13" fmla="*/ 14466 w 1073936"/>
                <a:gd name="connsiteY13" fmla="*/ 317104 h 1234854"/>
                <a:gd name="connsiteX14" fmla="*/ 14466 w 1073936"/>
                <a:gd name="connsiteY14" fmla="*/ 917750 h 1234854"/>
                <a:gd name="connsiteX15" fmla="*/ 212357 w 1073936"/>
                <a:gd name="connsiteY15" fmla="*/ 1031746 h 1234854"/>
                <a:gd name="connsiteX16" fmla="*/ 536968 w 1073936"/>
                <a:gd name="connsiteY16" fmla="*/ 1218652 h 1234854"/>
                <a:gd name="connsiteX17" fmla="*/ 602932 w 1073936"/>
                <a:gd name="connsiteY17" fmla="*/ 1180460 h 123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3936" h="1234854">
                  <a:moveTo>
                    <a:pt x="536968" y="0"/>
                  </a:moveTo>
                  <a:lnTo>
                    <a:pt x="1073937" y="308424"/>
                  </a:lnTo>
                  <a:lnTo>
                    <a:pt x="1073937" y="925851"/>
                  </a:lnTo>
                  <a:lnTo>
                    <a:pt x="617398" y="1188562"/>
                  </a:lnTo>
                  <a:lnTo>
                    <a:pt x="536968" y="1234854"/>
                  </a:lnTo>
                  <a:lnTo>
                    <a:pt x="197891" y="1039847"/>
                  </a:lnTo>
                  <a:lnTo>
                    <a:pt x="0" y="925851"/>
                  </a:lnTo>
                  <a:lnTo>
                    <a:pt x="0" y="309003"/>
                  </a:lnTo>
                  <a:lnTo>
                    <a:pt x="536968" y="0"/>
                  </a:lnTo>
                  <a:close/>
                  <a:moveTo>
                    <a:pt x="602932" y="1180460"/>
                  </a:moveTo>
                  <a:lnTo>
                    <a:pt x="1059471" y="917750"/>
                  </a:lnTo>
                  <a:lnTo>
                    <a:pt x="1059471" y="317104"/>
                  </a:lnTo>
                  <a:lnTo>
                    <a:pt x="536968" y="16781"/>
                  </a:lnTo>
                  <a:lnTo>
                    <a:pt x="14466" y="317104"/>
                  </a:lnTo>
                  <a:lnTo>
                    <a:pt x="14466" y="917750"/>
                  </a:lnTo>
                  <a:lnTo>
                    <a:pt x="212357" y="1031746"/>
                  </a:lnTo>
                  <a:lnTo>
                    <a:pt x="536968" y="1218652"/>
                  </a:lnTo>
                  <a:lnTo>
                    <a:pt x="602932" y="1180460"/>
                  </a:lnTo>
                  <a:close/>
                </a:path>
              </a:pathLst>
            </a:custGeom>
            <a:grpFill/>
            <a:ln w="5783"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FED9CECD-3285-0F41-8A9B-9559B7EC4E3D}"/>
                </a:ext>
              </a:extLst>
            </p:cNvPr>
            <p:cNvSpPr/>
            <p:nvPr/>
          </p:nvSpPr>
          <p:spPr>
            <a:xfrm>
              <a:off x="5681490" y="4860518"/>
              <a:ext cx="993507" cy="1142268"/>
            </a:xfrm>
            <a:custGeom>
              <a:avLst/>
              <a:gdLst>
                <a:gd name="connsiteX0" fmla="*/ 0 w 993507"/>
                <a:gd name="connsiteY0" fmla="*/ 285278 h 1142268"/>
                <a:gd name="connsiteX1" fmla="*/ 0 w 993507"/>
                <a:gd name="connsiteY1" fmla="*/ 856413 h 1142268"/>
                <a:gd name="connsiteX2" fmla="*/ 496464 w 993507"/>
                <a:gd name="connsiteY2" fmla="*/ 1142269 h 1142268"/>
                <a:gd name="connsiteX3" fmla="*/ 609297 w 993507"/>
                <a:gd name="connsiteY3" fmla="*/ 1077459 h 1142268"/>
                <a:gd name="connsiteX4" fmla="*/ 609297 w 993507"/>
                <a:gd name="connsiteY4" fmla="*/ 651568 h 1142268"/>
                <a:gd name="connsiteX5" fmla="*/ 993507 w 993507"/>
                <a:gd name="connsiteY5" fmla="*/ 430521 h 1142268"/>
                <a:gd name="connsiteX6" fmla="*/ 993507 w 993507"/>
                <a:gd name="connsiteY6" fmla="*/ 285278 h 1142268"/>
                <a:gd name="connsiteX7" fmla="*/ 496464 w 993507"/>
                <a:gd name="connsiteY7" fmla="*/ 0 h 114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3507" h="1142268">
                  <a:moveTo>
                    <a:pt x="0" y="285278"/>
                  </a:moveTo>
                  <a:lnTo>
                    <a:pt x="0" y="856413"/>
                  </a:lnTo>
                  <a:lnTo>
                    <a:pt x="496464" y="1142269"/>
                  </a:lnTo>
                  <a:lnTo>
                    <a:pt x="609297" y="1077459"/>
                  </a:lnTo>
                  <a:lnTo>
                    <a:pt x="609297" y="651568"/>
                  </a:lnTo>
                  <a:lnTo>
                    <a:pt x="993507" y="430521"/>
                  </a:lnTo>
                  <a:lnTo>
                    <a:pt x="993507" y="285278"/>
                  </a:lnTo>
                  <a:lnTo>
                    <a:pt x="496464" y="0"/>
                  </a:lnTo>
                  <a:close/>
                </a:path>
              </a:pathLst>
            </a:custGeom>
            <a:grpFill/>
            <a:ln w="5783" cap="flat">
              <a:noFill/>
              <a:prstDash val="solid"/>
              <a:miter/>
            </a:ln>
          </p:spPr>
          <p:txBody>
            <a:bodyPr rtlCol="0" anchor="ctr"/>
            <a:lstStyle/>
            <a:p>
              <a:endParaRPr lang="en-US" dirty="0"/>
            </a:p>
          </p:txBody>
        </p:sp>
        <p:sp>
          <p:nvSpPr>
            <p:cNvPr id="20" name="Freeform 19">
              <a:extLst>
                <a:ext uri="{FF2B5EF4-FFF2-40B4-BE49-F238E27FC236}">
                  <a16:creationId xmlns:a16="http://schemas.microsoft.com/office/drawing/2014/main" id="{CCDB506C-91DB-6C4D-9F92-DD370A2744CD}"/>
                </a:ext>
              </a:extLst>
            </p:cNvPr>
            <p:cNvSpPr/>
            <p:nvPr/>
          </p:nvSpPr>
          <p:spPr>
            <a:xfrm>
              <a:off x="6755427" y="4513902"/>
              <a:ext cx="1189662" cy="1302556"/>
            </a:xfrm>
            <a:custGeom>
              <a:avLst/>
              <a:gdLst>
                <a:gd name="connsiteX0" fmla="*/ 594831 w 1189662"/>
                <a:gd name="connsiteY0" fmla="*/ 0 h 1302556"/>
                <a:gd name="connsiteX1" fmla="*/ 919442 w 1189662"/>
                <a:gd name="connsiteY1" fmla="*/ 186906 h 1302556"/>
                <a:gd name="connsiteX2" fmla="*/ 853479 w 1189662"/>
                <a:gd name="connsiteY2" fmla="*/ 225098 h 1302556"/>
                <a:gd name="connsiteX3" fmla="*/ 528867 w 1189662"/>
                <a:gd name="connsiteY3" fmla="*/ 38191 h 1302556"/>
                <a:gd name="connsiteX4" fmla="*/ 594831 w 1189662"/>
                <a:gd name="connsiteY4" fmla="*/ 0 h 1302556"/>
                <a:gd name="connsiteX5" fmla="*/ 514402 w 1189662"/>
                <a:gd name="connsiteY5" fmla="*/ 46293 h 1302556"/>
                <a:gd name="connsiteX6" fmla="*/ 853479 w 1189662"/>
                <a:gd name="connsiteY6" fmla="*/ 241300 h 1302556"/>
                <a:gd name="connsiteX7" fmla="*/ 933908 w 1189662"/>
                <a:gd name="connsiteY7" fmla="*/ 195008 h 1302556"/>
                <a:gd name="connsiteX8" fmla="*/ 1189084 w 1189662"/>
                <a:gd name="connsiteY8" fmla="*/ 341986 h 1302556"/>
                <a:gd name="connsiteX9" fmla="*/ 1189084 w 1189662"/>
                <a:gd name="connsiteY9" fmla="*/ 942054 h 1302556"/>
                <a:gd name="connsiteX10" fmla="*/ 960525 w 1189662"/>
                <a:gd name="connsiteY10" fmla="*/ 810120 h 1302556"/>
                <a:gd name="connsiteX11" fmla="*/ 670053 w 1189662"/>
                <a:gd name="connsiteY11" fmla="*/ 977352 h 1302556"/>
                <a:gd name="connsiteX12" fmla="*/ 120934 w 1189662"/>
                <a:gd name="connsiteY12" fmla="*/ 661405 h 1302556"/>
                <a:gd name="connsiteX13" fmla="*/ 0 w 1189662"/>
                <a:gd name="connsiteY13" fmla="*/ 730844 h 1302556"/>
                <a:gd name="connsiteX14" fmla="*/ 0 w 1189662"/>
                <a:gd name="connsiteY14" fmla="*/ 341986 h 1302556"/>
                <a:gd name="connsiteX15" fmla="*/ 514402 w 1189662"/>
                <a:gd name="connsiteY15" fmla="*/ 46293 h 1302556"/>
                <a:gd name="connsiteX16" fmla="*/ 335027 w 1189662"/>
                <a:gd name="connsiteY16" fmla="*/ 634787 h 1302556"/>
                <a:gd name="connsiteX17" fmla="*/ 438023 w 1189662"/>
                <a:gd name="connsiteY17" fmla="*/ 575764 h 1302556"/>
                <a:gd name="connsiteX18" fmla="*/ 438023 w 1189662"/>
                <a:gd name="connsiteY18" fmla="*/ 457718 h 1302556"/>
                <a:gd name="connsiteX19" fmla="*/ 335027 w 1189662"/>
                <a:gd name="connsiteY19" fmla="*/ 398695 h 1302556"/>
                <a:gd name="connsiteX20" fmla="*/ 232031 w 1189662"/>
                <a:gd name="connsiteY20" fmla="*/ 457718 h 1302556"/>
                <a:gd name="connsiteX21" fmla="*/ 232031 w 1189662"/>
                <a:gd name="connsiteY21" fmla="*/ 575764 h 1302556"/>
                <a:gd name="connsiteX22" fmla="*/ 335027 w 1189662"/>
                <a:gd name="connsiteY22" fmla="*/ 634787 h 1302556"/>
                <a:gd name="connsiteX23" fmla="*/ 960525 w 1189662"/>
                <a:gd name="connsiteY23" fmla="*/ 829216 h 1302556"/>
                <a:gd name="connsiteX24" fmla="*/ 1189663 w 1189662"/>
                <a:gd name="connsiteY24" fmla="*/ 960571 h 1302556"/>
                <a:gd name="connsiteX25" fmla="*/ 1189663 w 1189662"/>
                <a:gd name="connsiteY25" fmla="*/ 1025380 h 1302556"/>
                <a:gd name="connsiteX26" fmla="*/ 707086 w 1189662"/>
                <a:gd name="connsiteY26" fmla="*/ 1302557 h 1302556"/>
                <a:gd name="connsiteX27" fmla="*/ 707086 w 1189662"/>
                <a:gd name="connsiteY27" fmla="*/ 997605 h 1302556"/>
                <a:gd name="connsiteX28" fmla="*/ 687412 w 1189662"/>
                <a:gd name="connsiteY28" fmla="*/ 986032 h 1302556"/>
                <a:gd name="connsiteX29" fmla="*/ 960525 w 1189662"/>
                <a:gd name="connsiteY29" fmla="*/ 829216 h 1302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89662" h="1302556">
                  <a:moveTo>
                    <a:pt x="594831" y="0"/>
                  </a:moveTo>
                  <a:lnTo>
                    <a:pt x="919442" y="186906"/>
                  </a:lnTo>
                  <a:lnTo>
                    <a:pt x="853479" y="225098"/>
                  </a:lnTo>
                  <a:lnTo>
                    <a:pt x="528867" y="38191"/>
                  </a:lnTo>
                  <a:lnTo>
                    <a:pt x="594831" y="0"/>
                  </a:lnTo>
                  <a:close/>
                  <a:moveTo>
                    <a:pt x="514402" y="46293"/>
                  </a:moveTo>
                  <a:lnTo>
                    <a:pt x="853479" y="241300"/>
                  </a:lnTo>
                  <a:lnTo>
                    <a:pt x="933908" y="195008"/>
                  </a:lnTo>
                  <a:lnTo>
                    <a:pt x="1189084" y="341986"/>
                  </a:lnTo>
                  <a:lnTo>
                    <a:pt x="1189084" y="942054"/>
                  </a:lnTo>
                  <a:lnTo>
                    <a:pt x="960525" y="810120"/>
                  </a:lnTo>
                  <a:lnTo>
                    <a:pt x="670053" y="977352"/>
                  </a:lnTo>
                  <a:lnTo>
                    <a:pt x="120934" y="661405"/>
                  </a:lnTo>
                  <a:lnTo>
                    <a:pt x="0" y="730844"/>
                  </a:lnTo>
                  <a:lnTo>
                    <a:pt x="0" y="341986"/>
                  </a:lnTo>
                  <a:lnTo>
                    <a:pt x="514402" y="46293"/>
                  </a:lnTo>
                  <a:close/>
                  <a:moveTo>
                    <a:pt x="335027" y="634787"/>
                  </a:moveTo>
                  <a:lnTo>
                    <a:pt x="438023" y="575764"/>
                  </a:lnTo>
                  <a:lnTo>
                    <a:pt x="438023" y="457718"/>
                  </a:lnTo>
                  <a:lnTo>
                    <a:pt x="335027" y="398695"/>
                  </a:lnTo>
                  <a:lnTo>
                    <a:pt x="232031" y="457718"/>
                  </a:lnTo>
                  <a:lnTo>
                    <a:pt x="232031" y="575764"/>
                  </a:lnTo>
                  <a:lnTo>
                    <a:pt x="335027" y="634787"/>
                  </a:lnTo>
                  <a:close/>
                  <a:moveTo>
                    <a:pt x="960525" y="829216"/>
                  </a:moveTo>
                  <a:lnTo>
                    <a:pt x="1189663" y="960571"/>
                  </a:lnTo>
                  <a:lnTo>
                    <a:pt x="1189663" y="1025380"/>
                  </a:lnTo>
                  <a:lnTo>
                    <a:pt x="707086" y="1302557"/>
                  </a:lnTo>
                  <a:lnTo>
                    <a:pt x="707086" y="997605"/>
                  </a:lnTo>
                  <a:lnTo>
                    <a:pt x="687412" y="986032"/>
                  </a:lnTo>
                  <a:lnTo>
                    <a:pt x="960525" y="829216"/>
                  </a:lnTo>
                  <a:close/>
                </a:path>
              </a:pathLst>
            </a:custGeom>
            <a:grpFill/>
            <a:ln w="5783"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4F7AEB65-BB48-5143-A3F3-DCE8F83824F4}"/>
                </a:ext>
              </a:extLst>
            </p:cNvPr>
            <p:cNvSpPr/>
            <p:nvPr/>
          </p:nvSpPr>
          <p:spPr>
            <a:xfrm>
              <a:off x="6482892" y="3025018"/>
              <a:ext cx="1099396" cy="1264365"/>
            </a:xfrm>
            <a:custGeom>
              <a:avLst/>
              <a:gdLst>
                <a:gd name="connsiteX0" fmla="*/ 549698 w 1099396"/>
                <a:gd name="connsiteY0" fmla="*/ 0 h 1264365"/>
                <a:gd name="connsiteX1" fmla="*/ 1099396 w 1099396"/>
                <a:gd name="connsiteY1" fmla="*/ 315947 h 1264365"/>
                <a:gd name="connsiteX2" fmla="*/ 1099396 w 1099396"/>
                <a:gd name="connsiteY2" fmla="*/ 947840 h 1264365"/>
                <a:gd name="connsiteX3" fmla="*/ 549698 w 1099396"/>
                <a:gd name="connsiteY3" fmla="*/ 1264366 h 1264365"/>
                <a:gd name="connsiteX4" fmla="*/ 0 w 1099396"/>
                <a:gd name="connsiteY4" fmla="*/ 947840 h 1264365"/>
                <a:gd name="connsiteX5" fmla="*/ 0 w 1099396"/>
                <a:gd name="connsiteY5" fmla="*/ 315947 h 126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9396" h="1264365">
                  <a:moveTo>
                    <a:pt x="549698" y="0"/>
                  </a:moveTo>
                  <a:lnTo>
                    <a:pt x="1099396" y="315947"/>
                  </a:lnTo>
                  <a:lnTo>
                    <a:pt x="1099396" y="947840"/>
                  </a:lnTo>
                  <a:lnTo>
                    <a:pt x="549698" y="1264366"/>
                  </a:lnTo>
                  <a:lnTo>
                    <a:pt x="0" y="947840"/>
                  </a:lnTo>
                  <a:lnTo>
                    <a:pt x="0" y="315947"/>
                  </a:lnTo>
                  <a:close/>
                </a:path>
              </a:pathLst>
            </a:custGeom>
            <a:grpFill/>
            <a:ln w="5783"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D9B25C5C-8AF4-E447-A218-580BE7A0DC00}"/>
                </a:ext>
              </a:extLst>
            </p:cNvPr>
            <p:cNvSpPr/>
            <p:nvPr/>
          </p:nvSpPr>
          <p:spPr>
            <a:xfrm>
              <a:off x="10150825" y="2134464"/>
              <a:ext cx="1870709" cy="2048445"/>
            </a:xfrm>
            <a:custGeom>
              <a:avLst/>
              <a:gdLst>
                <a:gd name="connsiteX0" fmla="*/ 1079723 w 1870709"/>
                <a:gd name="connsiteY0" fmla="*/ 1551380 h 2048445"/>
                <a:gd name="connsiteX1" fmla="*/ 1110969 w 1870709"/>
                <a:gd name="connsiteY1" fmla="*/ 1569318 h 2048445"/>
                <a:gd name="connsiteX2" fmla="*/ 1110969 w 1870709"/>
                <a:gd name="connsiteY2" fmla="*/ 2048446 h 2048445"/>
                <a:gd name="connsiteX3" fmla="*/ 1870131 w 1870709"/>
                <a:gd name="connsiteY3" fmla="*/ 1612139 h 2048445"/>
                <a:gd name="connsiteX4" fmla="*/ 1870131 w 1870709"/>
                <a:gd name="connsiteY4" fmla="*/ 1510295 h 2048445"/>
                <a:gd name="connsiteX5" fmla="*/ 1510223 w 1870709"/>
                <a:gd name="connsiteY5" fmla="*/ 1303136 h 2048445"/>
                <a:gd name="connsiteX6" fmla="*/ 1079723 w 1870709"/>
                <a:gd name="connsiteY6" fmla="*/ 1551380 h 2048445"/>
                <a:gd name="connsiteX7" fmla="*/ 364537 w 1870709"/>
                <a:gd name="connsiteY7" fmla="*/ 905020 h 2048445"/>
                <a:gd name="connsiteX8" fmla="*/ 364537 w 1870709"/>
                <a:gd name="connsiteY8" fmla="*/ 719271 h 2048445"/>
                <a:gd name="connsiteX9" fmla="*/ 525974 w 1870709"/>
                <a:gd name="connsiteY9" fmla="*/ 626107 h 2048445"/>
                <a:gd name="connsiteX10" fmla="*/ 687412 w 1870709"/>
                <a:gd name="connsiteY10" fmla="*/ 719271 h 2048445"/>
                <a:gd name="connsiteX11" fmla="*/ 687412 w 1870709"/>
                <a:gd name="connsiteY11" fmla="*/ 905020 h 2048445"/>
                <a:gd name="connsiteX12" fmla="*/ 525974 w 1870709"/>
                <a:gd name="connsiteY12" fmla="*/ 998184 h 2048445"/>
                <a:gd name="connsiteX13" fmla="*/ 364537 w 1870709"/>
                <a:gd name="connsiteY13" fmla="*/ 905020 h 2048445"/>
                <a:gd name="connsiteX14" fmla="*/ 0 w 1870709"/>
                <a:gd name="connsiteY14" fmla="*/ 537572 h 2048445"/>
                <a:gd name="connsiteX15" fmla="*/ 0 w 1870709"/>
                <a:gd name="connsiteY15" fmla="*/ 1149213 h 2048445"/>
                <a:gd name="connsiteX16" fmla="*/ 190369 w 1870709"/>
                <a:gd name="connsiteY16" fmla="*/ 1039847 h 2048445"/>
                <a:gd name="connsiteX17" fmla="*/ 1054263 w 1870709"/>
                <a:gd name="connsiteY17" fmla="*/ 1536913 h 2048445"/>
                <a:gd name="connsiteX18" fmla="*/ 1510802 w 1870709"/>
                <a:gd name="connsiteY18" fmla="*/ 1274203 h 2048445"/>
                <a:gd name="connsiteX19" fmla="*/ 1870710 w 1870709"/>
                <a:gd name="connsiteY19" fmla="*/ 1481362 h 2048445"/>
                <a:gd name="connsiteX20" fmla="*/ 1870710 w 1870709"/>
                <a:gd name="connsiteY20" fmla="*/ 537572 h 2048445"/>
                <a:gd name="connsiteX21" fmla="*/ 1468562 w 1870709"/>
                <a:gd name="connsiteY21" fmla="*/ 306688 h 2048445"/>
                <a:gd name="connsiteX22" fmla="*/ 1341842 w 1870709"/>
                <a:gd name="connsiteY22" fmla="*/ 379599 h 2048445"/>
                <a:gd name="connsiteX23" fmla="*/ 808346 w 1870709"/>
                <a:gd name="connsiteY23" fmla="*/ 72911 h 2048445"/>
                <a:gd name="connsiteX24" fmla="*/ 0 w 1870709"/>
                <a:gd name="connsiteY24" fmla="*/ 537572 h 2048445"/>
                <a:gd name="connsiteX25" fmla="*/ 934487 w 1870709"/>
                <a:gd name="connsiteY25" fmla="*/ 0 h 2048445"/>
                <a:gd name="connsiteX26" fmla="*/ 830912 w 1870709"/>
                <a:gd name="connsiteY26" fmla="*/ 59602 h 2048445"/>
                <a:gd name="connsiteX27" fmla="*/ 1341263 w 1870709"/>
                <a:gd name="connsiteY27" fmla="*/ 352981 h 2048445"/>
                <a:gd name="connsiteX28" fmla="*/ 1445417 w 1870709"/>
                <a:gd name="connsiteY28" fmla="*/ 293379 h 2048445"/>
                <a:gd name="connsiteX29" fmla="*/ 934487 w 1870709"/>
                <a:gd name="connsiteY29" fmla="*/ 0 h 204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870709" h="2048445">
                  <a:moveTo>
                    <a:pt x="1079723" y="1551380"/>
                  </a:moveTo>
                  <a:lnTo>
                    <a:pt x="1110969" y="1569318"/>
                  </a:lnTo>
                  <a:lnTo>
                    <a:pt x="1110969" y="2048446"/>
                  </a:lnTo>
                  <a:lnTo>
                    <a:pt x="1870131" y="1612139"/>
                  </a:lnTo>
                  <a:lnTo>
                    <a:pt x="1870131" y="1510295"/>
                  </a:lnTo>
                  <a:lnTo>
                    <a:pt x="1510223" y="1303136"/>
                  </a:lnTo>
                  <a:lnTo>
                    <a:pt x="1079723" y="1551380"/>
                  </a:lnTo>
                  <a:close/>
                  <a:moveTo>
                    <a:pt x="364537" y="905020"/>
                  </a:moveTo>
                  <a:lnTo>
                    <a:pt x="364537" y="719271"/>
                  </a:lnTo>
                  <a:lnTo>
                    <a:pt x="525974" y="626107"/>
                  </a:lnTo>
                  <a:lnTo>
                    <a:pt x="687412" y="719271"/>
                  </a:lnTo>
                  <a:lnTo>
                    <a:pt x="687412" y="905020"/>
                  </a:lnTo>
                  <a:lnTo>
                    <a:pt x="525974" y="998184"/>
                  </a:lnTo>
                  <a:lnTo>
                    <a:pt x="364537" y="905020"/>
                  </a:lnTo>
                  <a:close/>
                  <a:moveTo>
                    <a:pt x="0" y="537572"/>
                  </a:moveTo>
                  <a:lnTo>
                    <a:pt x="0" y="1149213"/>
                  </a:lnTo>
                  <a:lnTo>
                    <a:pt x="190369" y="1039847"/>
                  </a:lnTo>
                  <a:lnTo>
                    <a:pt x="1054263" y="1536913"/>
                  </a:lnTo>
                  <a:lnTo>
                    <a:pt x="1510802" y="1274203"/>
                  </a:lnTo>
                  <a:lnTo>
                    <a:pt x="1870710" y="1481362"/>
                  </a:lnTo>
                  <a:lnTo>
                    <a:pt x="1870710" y="537572"/>
                  </a:lnTo>
                  <a:lnTo>
                    <a:pt x="1468562" y="306688"/>
                  </a:lnTo>
                  <a:lnTo>
                    <a:pt x="1341842" y="379599"/>
                  </a:lnTo>
                  <a:lnTo>
                    <a:pt x="808346" y="72911"/>
                  </a:lnTo>
                  <a:lnTo>
                    <a:pt x="0" y="537572"/>
                  </a:lnTo>
                  <a:close/>
                  <a:moveTo>
                    <a:pt x="934487" y="0"/>
                  </a:moveTo>
                  <a:lnTo>
                    <a:pt x="830912" y="59602"/>
                  </a:lnTo>
                  <a:lnTo>
                    <a:pt x="1341263" y="352981"/>
                  </a:lnTo>
                  <a:lnTo>
                    <a:pt x="1445417" y="293379"/>
                  </a:lnTo>
                  <a:lnTo>
                    <a:pt x="934487" y="0"/>
                  </a:lnTo>
                  <a:close/>
                </a:path>
              </a:pathLst>
            </a:custGeom>
            <a:grpFill/>
            <a:ln w="5783"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09D25C81-2E02-0A41-BC78-D0A3B0283574}"/>
                </a:ext>
              </a:extLst>
            </p:cNvPr>
            <p:cNvSpPr/>
            <p:nvPr/>
          </p:nvSpPr>
          <p:spPr>
            <a:xfrm>
              <a:off x="9691393" y="4561931"/>
              <a:ext cx="633020" cy="727372"/>
            </a:xfrm>
            <a:custGeom>
              <a:avLst/>
              <a:gdLst>
                <a:gd name="connsiteX0" fmla="*/ 316510 w 633020"/>
                <a:gd name="connsiteY0" fmla="*/ 0 h 727372"/>
                <a:gd name="connsiteX1" fmla="*/ 0 w 633020"/>
                <a:gd name="connsiteY1" fmla="*/ 181698 h 727372"/>
                <a:gd name="connsiteX2" fmla="*/ 0 w 633020"/>
                <a:gd name="connsiteY2" fmla="*/ 545674 h 727372"/>
                <a:gd name="connsiteX3" fmla="*/ 316510 w 633020"/>
                <a:gd name="connsiteY3" fmla="*/ 727372 h 727372"/>
                <a:gd name="connsiteX4" fmla="*/ 633021 w 633020"/>
                <a:gd name="connsiteY4" fmla="*/ 545674 h 727372"/>
                <a:gd name="connsiteX5" fmla="*/ 633021 w 633020"/>
                <a:gd name="connsiteY5" fmla="*/ 181698 h 72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3020" h="727372">
                  <a:moveTo>
                    <a:pt x="316510" y="0"/>
                  </a:moveTo>
                  <a:lnTo>
                    <a:pt x="0" y="181698"/>
                  </a:lnTo>
                  <a:lnTo>
                    <a:pt x="0" y="545674"/>
                  </a:lnTo>
                  <a:lnTo>
                    <a:pt x="316510" y="727372"/>
                  </a:lnTo>
                  <a:lnTo>
                    <a:pt x="633021" y="545674"/>
                  </a:lnTo>
                  <a:lnTo>
                    <a:pt x="633021" y="181698"/>
                  </a:lnTo>
                  <a:close/>
                </a:path>
              </a:pathLst>
            </a:custGeom>
            <a:grpFill/>
            <a:ln w="5783"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D68A0C33-F1F0-B849-829C-3183AE212AB6}"/>
                </a:ext>
              </a:extLst>
            </p:cNvPr>
            <p:cNvSpPr/>
            <p:nvPr/>
          </p:nvSpPr>
          <p:spPr>
            <a:xfrm>
              <a:off x="8617255" y="2647155"/>
              <a:ext cx="1470876" cy="1690836"/>
            </a:xfrm>
            <a:custGeom>
              <a:avLst/>
              <a:gdLst>
                <a:gd name="connsiteX0" fmla="*/ 735439 w 1470876"/>
                <a:gd name="connsiteY0" fmla="*/ 0 h 1690836"/>
                <a:gd name="connsiteX1" fmla="*/ 1470877 w 1470876"/>
                <a:gd name="connsiteY1" fmla="*/ 422998 h 1690836"/>
                <a:gd name="connsiteX2" fmla="*/ 1470877 w 1470876"/>
                <a:gd name="connsiteY2" fmla="*/ 637680 h 1690836"/>
                <a:gd name="connsiteX3" fmla="*/ 902662 w 1470876"/>
                <a:gd name="connsiteY3" fmla="*/ 964621 h 1690836"/>
                <a:gd name="connsiteX4" fmla="*/ 902662 w 1470876"/>
                <a:gd name="connsiteY4" fmla="*/ 1594779 h 1690836"/>
                <a:gd name="connsiteX5" fmla="*/ 735439 w 1470876"/>
                <a:gd name="connsiteY5" fmla="*/ 1690836 h 1690836"/>
                <a:gd name="connsiteX6" fmla="*/ 0 w 1470876"/>
                <a:gd name="connsiteY6" fmla="*/ 1267838 h 1690836"/>
                <a:gd name="connsiteX7" fmla="*/ 0 w 1470876"/>
                <a:gd name="connsiteY7" fmla="*/ 422998 h 169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0876" h="1690836">
                  <a:moveTo>
                    <a:pt x="735439" y="0"/>
                  </a:moveTo>
                  <a:lnTo>
                    <a:pt x="1470877" y="422998"/>
                  </a:lnTo>
                  <a:lnTo>
                    <a:pt x="1470877" y="637680"/>
                  </a:lnTo>
                  <a:lnTo>
                    <a:pt x="902662" y="964621"/>
                  </a:lnTo>
                  <a:lnTo>
                    <a:pt x="902662" y="1594779"/>
                  </a:lnTo>
                  <a:lnTo>
                    <a:pt x="735439" y="1690836"/>
                  </a:lnTo>
                  <a:lnTo>
                    <a:pt x="0" y="1267838"/>
                  </a:lnTo>
                  <a:lnTo>
                    <a:pt x="0" y="422998"/>
                  </a:lnTo>
                  <a:close/>
                </a:path>
              </a:pathLst>
            </a:custGeom>
            <a:grpFill/>
            <a:ln w="5783" cap="flat">
              <a:noFill/>
              <a:prstDash val="solid"/>
              <a:miter/>
            </a:ln>
          </p:spPr>
          <p:txBody>
            <a:bodyPr rtlCol="0" anchor="ctr"/>
            <a:lstStyle/>
            <a:p>
              <a:endParaRPr lang="en-US" dirty="0"/>
            </a:p>
          </p:txBody>
        </p:sp>
      </p:grpSp>
      <p:pic>
        <p:nvPicPr>
          <p:cNvPr id="29" name="Graphic 28">
            <a:extLst>
              <a:ext uri="{FF2B5EF4-FFF2-40B4-BE49-F238E27FC236}">
                <a16:creationId xmlns:a16="http://schemas.microsoft.com/office/drawing/2014/main" id="{2894BC47-4B39-7C4F-9D83-D8E9398B0F6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86537" y="6274083"/>
            <a:ext cx="1134878" cy="378293"/>
          </a:xfrm>
          <a:prstGeom prst="rect">
            <a:avLst/>
          </a:prstGeom>
        </p:spPr>
      </p:pic>
      <p:pic>
        <p:nvPicPr>
          <p:cNvPr id="30" name="Google Shape;134;p4">
            <a:extLst>
              <a:ext uri="{FF2B5EF4-FFF2-40B4-BE49-F238E27FC236}">
                <a16:creationId xmlns:a16="http://schemas.microsoft.com/office/drawing/2014/main" id="{8AA06982-4603-4D4F-AE61-368F26DE6E6E}"/>
              </a:ext>
            </a:extLst>
          </p:cNvPr>
          <p:cNvPicPr preferRelativeResize="0"/>
          <p:nvPr userDrawn="1"/>
        </p:nvPicPr>
        <p:blipFill rotWithShape="1">
          <a:blip r:embed="rId4">
            <a:alphaModFix/>
          </a:blip>
          <a:srcRect t="30967" b="22662"/>
          <a:stretch/>
        </p:blipFill>
        <p:spPr>
          <a:xfrm>
            <a:off x="-1" y="6187891"/>
            <a:ext cx="1445132" cy="670109"/>
          </a:xfrm>
          <a:prstGeom prst="rect">
            <a:avLst/>
          </a:prstGeom>
          <a:noFill/>
          <a:ln>
            <a:noFill/>
          </a:ln>
        </p:spPr>
      </p:pic>
      <p:sp>
        <p:nvSpPr>
          <p:cNvPr id="15" name="Google Shape;108;p1">
            <a:extLst>
              <a:ext uri="{FF2B5EF4-FFF2-40B4-BE49-F238E27FC236}">
                <a16:creationId xmlns:a16="http://schemas.microsoft.com/office/drawing/2014/main" id="{F42DE1FB-EB8C-F449-B1E2-CAFEAFA06DF3}"/>
              </a:ext>
            </a:extLst>
          </p:cNvPr>
          <p:cNvSpPr txBox="1"/>
          <p:nvPr userDrawn="1"/>
        </p:nvSpPr>
        <p:spPr>
          <a:xfrm>
            <a:off x="8281321" y="6274083"/>
            <a:ext cx="3193700"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b="1" i="0" dirty="0" err="1">
                <a:solidFill>
                  <a:schemeClr val="tx1">
                    <a:lumMod val="75000"/>
                    <a:lumOff val="25000"/>
                  </a:schemeClr>
                </a:solidFill>
                <a:latin typeface="Oswald" pitchFamily="2" charset="77"/>
                <a:ea typeface="Oswald"/>
                <a:cs typeface="Oswald"/>
                <a:sym typeface="Oswald"/>
              </a:rPr>
              <a:t>jointheexchange</a:t>
            </a:r>
            <a:r>
              <a:rPr lang="en-GB" sz="1200" dirty="0" err="1">
                <a:solidFill>
                  <a:schemeClr val="tx1">
                    <a:lumMod val="75000"/>
                    <a:lumOff val="25000"/>
                  </a:schemeClr>
                </a:solidFill>
                <a:latin typeface="Oswald" pitchFamily="2" charset="77"/>
                <a:ea typeface="Oswald"/>
                <a:cs typeface="Oswald"/>
                <a:sym typeface="Oswald"/>
              </a:rPr>
              <a:t>.co.uk</a:t>
            </a:r>
            <a:endParaRPr lang="en-GB" sz="1200" dirty="0">
              <a:solidFill>
                <a:schemeClr val="tx1">
                  <a:lumMod val="75000"/>
                  <a:lumOff val="25000"/>
                </a:schemeClr>
              </a:solidFill>
              <a:latin typeface="Oswald" pitchFamily="2" charset="77"/>
              <a:ea typeface="Oswald"/>
              <a:cs typeface="Oswald"/>
              <a:sym typeface="Oswald"/>
            </a:endParaRPr>
          </a:p>
        </p:txBody>
      </p:sp>
      <p:sp>
        <p:nvSpPr>
          <p:cNvPr id="16" name="Google Shape;108;p1">
            <a:extLst>
              <a:ext uri="{FF2B5EF4-FFF2-40B4-BE49-F238E27FC236}">
                <a16:creationId xmlns:a16="http://schemas.microsoft.com/office/drawing/2014/main" id="{6B08DE25-604B-1B4F-9BE0-92351EAE2C22}"/>
              </a:ext>
            </a:extLst>
          </p:cNvPr>
          <p:cNvSpPr txBox="1"/>
          <p:nvPr userDrawn="1"/>
        </p:nvSpPr>
        <p:spPr>
          <a:xfrm>
            <a:off x="10226850" y="6274083"/>
            <a:ext cx="3193700"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b="1" i="0" dirty="0" err="1">
                <a:solidFill>
                  <a:schemeClr val="tx1">
                    <a:lumMod val="75000"/>
                    <a:lumOff val="25000"/>
                  </a:schemeClr>
                </a:solidFill>
                <a:latin typeface="Oswald" pitchFamily="2" charset="77"/>
                <a:ea typeface="Oswald"/>
                <a:cs typeface="Oswald"/>
                <a:sym typeface="Oswald"/>
              </a:rPr>
              <a:t>drugscience</a:t>
            </a:r>
            <a:r>
              <a:rPr lang="en-GB" sz="1200" b="0" i="0" dirty="0" err="1">
                <a:solidFill>
                  <a:schemeClr val="tx1">
                    <a:lumMod val="75000"/>
                    <a:lumOff val="25000"/>
                  </a:schemeClr>
                </a:solidFill>
                <a:latin typeface="Oswald" pitchFamily="2" charset="77"/>
                <a:ea typeface="Oswald"/>
                <a:cs typeface="Oswald"/>
                <a:sym typeface="Oswald"/>
              </a:rPr>
              <a:t>.org.uk</a:t>
            </a:r>
            <a:endParaRPr lang="en-GB" sz="1200" b="0" i="0" dirty="0">
              <a:solidFill>
                <a:schemeClr val="tx1">
                  <a:lumMod val="75000"/>
                  <a:lumOff val="25000"/>
                </a:schemeClr>
              </a:solidFill>
              <a:latin typeface="Oswald" pitchFamily="2" charset="77"/>
              <a:ea typeface="Oswald"/>
              <a:cs typeface="Oswald"/>
              <a:sym typeface="Oswald"/>
            </a:endParaRPr>
          </a:p>
        </p:txBody>
      </p:sp>
    </p:spTree>
    <p:extLst>
      <p:ext uri="{BB962C8B-B14F-4D97-AF65-F5344CB8AC3E}">
        <p14:creationId xmlns:p14="http://schemas.microsoft.com/office/powerpoint/2010/main" val="4000280859"/>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15"/>
        <p:cNvGrpSpPr/>
        <p:nvPr/>
      </p:nvGrpSpPr>
      <p:grpSpPr>
        <a:xfrm>
          <a:off x="0" y="0"/>
          <a:ext cx="0" cy="0"/>
          <a:chOff x="0" y="0"/>
          <a:chExt cx="0" cy="0"/>
        </a:xfrm>
      </p:grpSpPr>
      <p:grpSp>
        <p:nvGrpSpPr>
          <p:cNvPr id="17" name="Graphic 2">
            <a:extLst>
              <a:ext uri="{FF2B5EF4-FFF2-40B4-BE49-F238E27FC236}">
                <a16:creationId xmlns:a16="http://schemas.microsoft.com/office/drawing/2014/main" id="{D243BEC8-AA76-D04E-B80D-FC44A7D5B4AD}"/>
              </a:ext>
            </a:extLst>
          </p:cNvPr>
          <p:cNvGrpSpPr/>
          <p:nvPr userDrawn="1"/>
        </p:nvGrpSpPr>
        <p:grpSpPr>
          <a:xfrm>
            <a:off x="4666374" y="1025719"/>
            <a:ext cx="7659851" cy="4673591"/>
            <a:chOff x="5681490" y="2134464"/>
            <a:chExt cx="6340044" cy="3868322"/>
          </a:xfrm>
          <a:solidFill>
            <a:srgbClr val="FF61FA">
              <a:alpha val="9804"/>
            </a:srgbClr>
          </a:solidFill>
        </p:grpSpPr>
        <p:sp>
          <p:nvSpPr>
            <p:cNvPr id="18" name="Freeform 17">
              <a:extLst>
                <a:ext uri="{FF2B5EF4-FFF2-40B4-BE49-F238E27FC236}">
                  <a16:creationId xmlns:a16="http://schemas.microsoft.com/office/drawing/2014/main" id="{B0105536-2CCC-AF47-A454-7A6BEF770146}"/>
                </a:ext>
              </a:extLst>
            </p:cNvPr>
            <p:cNvSpPr/>
            <p:nvPr/>
          </p:nvSpPr>
          <p:spPr>
            <a:xfrm>
              <a:off x="7071937" y="3520348"/>
              <a:ext cx="1073936" cy="1234854"/>
            </a:xfrm>
            <a:custGeom>
              <a:avLst/>
              <a:gdLst>
                <a:gd name="connsiteX0" fmla="*/ 536968 w 1073936"/>
                <a:gd name="connsiteY0" fmla="*/ 0 h 1234854"/>
                <a:gd name="connsiteX1" fmla="*/ 1073937 w 1073936"/>
                <a:gd name="connsiteY1" fmla="*/ 308424 h 1234854"/>
                <a:gd name="connsiteX2" fmla="*/ 1073937 w 1073936"/>
                <a:gd name="connsiteY2" fmla="*/ 925851 h 1234854"/>
                <a:gd name="connsiteX3" fmla="*/ 617398 w 1073936"/>
                <a:gd name="connsiteY3" fmla="*/ 1188562 h 1234854"/>
                <a:gd name="connsiteX4" fmla="*/ 536968 w 1073936"/>
                <a:gd name="connsiteY4" fmla="*/ 1234854 h 1234854"/>
                <a:gd name="connsiteX5" fmla="*/ 197891 w 1073936"/>
                <a:gd name="connsiteY5" fmla="*/ 1039847 h 1234854"/>
                <a:gd name="connsiteX6" fmla="*/ 0 w 1073936"/>
                <a:gd name="connsiteY6" fmla="*/ 925851 h 1234854"/>
                <a:gd name="connsiteX7" fmla="*/ 0 w 1073936"/>
                <a:gd name="connsiteY7" fmla="*/ 309003 h 1234854"/>
                <a:gd name="connsiteX8" fmla="*/ 536968 w 1073936"/>
                <a:gd name="connsiteY8" fmla="*/ 0 h 1234854"/>
                <a:gd name="connsiteX9" fmla="*/ 602932 w 1073936"/>
                <a:gd name="connsiteY9" fmla="*/ 1180460 h 1234854"/>
                <a:gd name="connsiteX10" fmla="*/ 1059471 w 1073936"/>
                <a:gd name="connsiteY10" fmla="*/ 917750 h 1234854"/>
                <a:gd name="connsiteX11" fmla="*/ 1059471 w 1073936"/>
                <a:gd name="connsiteY11" fmla="*/ 317104 h 1234854"/>
                <a:gd name="connsiteX12" fmla="*/ 536968 w 1073936"/>
                <a:gd name="connsiteY12" fmla="*/ 16781 h 1234854"/>
                <a:gd name="connsiteX13" fmla="*/ 14466 w 1073936"/>
                <a:gd name="connsiteY13" fmla="*/ 317104 h 1234854"/>
                <a:gd name="connsiteX14" fmla="*/ 14466 w 1073936"/>
                <a:gd name="connsiteY14" fmla="*/ 917750 h 1234854"/>
                <a:gd name="connsiteX15" fmla="*/ 212357 w 1073936"/>
                <a:gd name="connsiteY15" fmla="*/ 1031746 h 1234854"/>
                <a:gd name="connsiteX16" fmla="*/ 536968 w 1073936"/>
                <a:gd name="connsiteY16" fmla="*/ 1218652 h 1234854"/>
                <a:gd name="connsiteX17" fmla="*/ 602932 w 1073936"/>
                <a:gd name="connsiteY17" fmla="*/ 1180460 h 123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3936" h="1234854">
                  <a:moveTo>
                    <a:pt x="536968" y="0"/>
                  </a:moveTo>
                  <a:lnTo>
                    <a:pt x="1073937" y="308424"/>
                  </a:lnTo>
                  <a:lnTo>
                    <a:pt x="1073937" y="925851"/>
                  </a:lnTo>
                  <a:lnTo>
                    <a:pt x="617398" y="1188562"/>
                  </a:lnTo>
                  <a:lnTo>
                    <a:pt x="536968" y="1234854"/>
                  </a:lnTo>
                  <a:lnTo>
                    <a:pt x="197891" y="1039847"/>
                  </a:lnTo>
                  <a:lnTo>
                    <a:pt x="0" y="925851"/>
                  </a:lnTo>
                  <a:lnTo>
                    <a:pt x="0" y="309003"/>
                  </a:lnTo>
                  <a:lnTo>
                    <a:pt x="536968" y="0"/>
                  </a:lnTo>
                  <a:close/>
                  <a:moveTo>
                    <a:pt x="602932" y="1180460"/>
                  </a:moveTo>
                  <a:lnTo>
                    <a:pt x="1059471" y="917750"/>
                  </a:lnTo>
                  <a:lnTo>
                    <a:pt x="1059471" y="317104"/>
                  </a:lnTo>
                  <a:lnTo>
                    <a:pt x="536968" y="16781"/>
                  </a:lnTo>
                  <a:lnTo>
                    <a:pt x="14466" y="317104"/>
                  </a:lnTo>
                  <a:lnTo>
                    <a:pt x="14466" y="917750"/>
                  </a:lnTo>
                  <a:lnTo>
                    <a:pt x="212357" y="1031746"/>
                  </a:lnTo>
                  <a:lnTo>
                    <a:pt x="536968" y="1218652"/>
                  </a:lnTo>
                  <a:lnTo>
                    <a:pt x="602932" y="1180460"/>
                  </a:lnTo>
                  <a:close/>
                </a:path>
              </a:pathLst>
            </a:custGeom>
            <a:grpFill/>
            <a:ln w="5783"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FED9CECD-3285-0F41-8A9B-9559B7EC4E3D}"/>
                </a:ext>
              </a:extLst>
            </p:cNvPr>
            <p:cNvSpPr/>
            <p:nvPr/>
          </p:nvSpPr>
          <p:spPr>
            <a:xfrm>
              <a:off x="5681490" y="4860518"/>
              <a:ext cx="993507" cy="1142268"/>
            </a:xfrm>
            <a:custGeom>
              <a:avLst/>
              <a:gdLst>
                <a:gd name="connsiteX0" fmla="*/ 0 w 993507"/>
                <a:gd name="connsiteY0" fmla="*/ 285278 h 1142268"/>
                <a:gd name="connsiteX1" fmla="*/ 0 w 993507"/>
                <a:gd name="connsiteY1" fmla="*/ 856413 h 1142268"/>
                <a:gd name="connsiteX2" fmla="*/ 496464 w 993507"/>
                <a:gd name="connsiteY2" fmla="*/ 1142269 h 1142268"/>
                <a:gd name="connsiteX3" fmla="*/ 609297 w 993507"/>
                <a:gd name="connsiteY3" fmla="*/ 1077459 h 1142268"/>
                <a:gd name="connsiteX4" fmla="*/ 609297 w 993507"/>
                <a:gd name="connsiteY4" fmla="*/ 651568 h 1142268"/>
                <a:gd name="connsiteX5" fmla="*/ 993507 w 993507"/>
                <a:gd name="connsiteY5" fmla="*/ 430521 h 1142268"/>
                <a:gd name="connsiteX6" fmla="*/ 993507 w 993507"/>
                <a:gd name="connsiteY6" fmla="*/ 285278 h 1142268"/>
                <a:gd name="connsiteX7" fmla="*/ 496464 w 993507"/>
                <a:gd name="connsiteY7" fmla="*/ 0 h 114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3507" h="1142268">
                  <a:moveTo>
                    <a:pt x="0" y="285278"/>
                  </a:moveTo>
                  <a:lnTo>
                    <a:pt x="0" y="856413"/>
                  </a:lnTo>
                  <a:lnTo>
                    <a:pt x="496464" y="1142269"/>
                  </a:lnTo>
                  <a:lnTo>
                    <a:pt x="609297" y="1077459"/>
                  </a:lnTo>
                  <a:lnTo>
                    <a:pt x="609297" y="651568"/>
                  </a:lnTo>
                  <a:lnTo>
                    <a:pt x="993507" y="430521"/>
                  </a:lnTo>
                  <a:lnTo>
                    <a:pt x="993507" y="285278"/>
                  </a:lnTo>
                  <a:lnTo>
                    <a:pt x="496464" y="0"/>
                  </a:lnTo>
                  <a:close/>
                </a:path>
              </a:pathLst>
            </a:custGeom>
            <a:grpFill/>
            <a:ln w="5783" cap="flat">
              <a:noFill/>
              <a:prstDash val="solid"/>
              <a:miter/>
            </a:ln>
          </p:spPr>
          <p:txBody>
            <a:bodyPr rtlCol="0" anchor="ctr"/>
            <a:lstStyle/>
            <a:p>
              <a:endParaRPr lang="en-US" dirty="0"/>
            </a:p>
          </p:txBody>
        </p:sp>
        <p:sp>
          <p:nvSpPr>
            <p:cNvPr id="20" name="Freeform 19">
              <a:extLst>
                <a:ext uri="{FF2B5EF4-FFF2-40B4-BE49-F238E27FC236}">
                  <a16:creationId xmlns:a16="http://schemas.microsoft.com/office/drawing/2014/main" id="{CCDB506C-91DB-6C4D-9F92-DD370A2744CD}"/>
                </a:ext>
              </a:extLst>
            </p:cNvPr>
            <p:cNvSpPr/>
            <p:nvPr/>
          </p:nvSpPr>
          <p:spPr>
            <a:xfrm>
              <a:off x="6755427" y="4513902"/>
              <a:ext cx="1189662" cy="1302556"/>
            </a:xfrm>
            <a:custGeom>
              <a:avLst/>
              <a:gdLst>
                <a:gd name="connsiteX0" fmla="*/ 594831 w 1189662"/>
                <a:gd name="connsiteY0" fmla="*/ 0 h 1302556"/>
                <a:gd name="connsiteX1" fmla="*/ 919442 w 1189662"/>
                <a:gd name="connsiteY1" fmla="*/ 186906 h 1302556"/>
                <a:gd name="connsiteX2" fmla="*/ 853479 w 1189662"/>
                <a:gd name="connsiteY2" fmla="*/ 225098 h 1302556"/>
                <a:gd name="connsiteX3" fmla="*/ 528867 w 1189662"/>
                <a:gd name="connsiteY3" fmla="*/ 38191 h 1302556"/>
                <a:gd name="connsiteX4" fmla="*/ 594831 w 1189662"/>
                <a:gd name="connsiteY4" fmla="*/ 0 h 1302556"/>
                <a:gd name="connsiteX5" fmla="*/ 514402 w 1189662"/>
                <a:gd name="connsiteY5" fmla="*/ 46293 h 1302556"/>
                <a:gd name="connsiteX6" fmla="*/ 853479 w 1189662"/>
                <a:gd name="connsiteY6" fmla="*/ 241300 h 1302556"/>
                <a:gd name="connsiteX7" fmla="*/ 933908 w 1189662"/>
                <a:gd name="connsiteY7" fmla="*/ 195008 h 1302556"/>
                <a:gd name="connsiteX8" fmla="*/ 1189084 w 1189662"/>
                <a:gd name="connsiteY8" fmla="*/ 341986 h 1302556"/>
                <a:gd name="connsiteX9" fmla="*/ 1189084 w 1189662"/>
                <a:gd name="connsiteY9" fmla="*/ 942054 h 1302556"/>
                <a:gd name="connsiteX10" fmla="*/ 960525 w 1189662"/>
                <a:gd name="connsiteY10" fmla="*/ 810120 h 1302556"/>
                <a:gd name="connsiteX11" fmla="*/ 670053 w 1189662"/>
                <a:gd name="connsiteY11" fmla="*/ 977352 h 1302556"/>
                <a:gd name="connsiteX12" fmla="*/ 120934 w 1189662"/>
                <a:gd name="connsiteY12" fmla="*/ 661405 h 1302556"/>
                <a:gd name="connsiteX13" fmla="*/ 0 w 1189662"/>
                <a:gd name="connsiteY13" fmla="*/ 730844 h 1302556"/>
                <a:gd name="connsiteX14" fmla="*/ 0 w 1189662"/>
                <a:gd name="connsiteY14" fmla="*/ 341986 h 1302556"/>
                <a:gd name="connsiteX15" fmla="*/ 514402 w 1189662"/>
                <a:gd name="connsiteY15" fmla="*/ 46293 h 1302556"/>
                <a:gd name="connsiteX16" fmla="*/ 335027 w 1189662"/>
                <a:gd name="connsiteY16" fmla="*/ 634787 h 1302556"/>
                <a:gd name="connsiteX17" fmla="*/ 438023 w 1189662"/>
                <a:gd name="connsiteY17" fmla="*/ 575764 h 1302556"/>
                <a:gd name="connsiteX18" fmla="*/ 438023 w 1189662"/>
                <a:gd name="connsiteY18" fmla="*/ 457718 h 1302556"/>
                <a:gd name="connsiteX19" fmla="*/ 335027 w 1189662"/>
                <a:gd name="connsiteY19" fmla="*/ 398695 h 1302556"/>
                <a:gd name="connsiteX20" fmla="*/ 232031 w 1189662"/>
                <a:gd name="connsiteY20" fmla="*/ 457718 h 1302556"/>
                <a:gd name="connsiteX21" fmla="*/ 232031 w 1189662"/>
                <a:gd name="connsiteY21" fmla="*/ 575764 h 1302556"/>
                <a:gd name="connsiteX22" fmla="*/ 335027 w 1189662"/>
                <a:gd name="connsiteY22" fmla="*/ 634787 h 1302556"/>
                <a:gd name="connsiteX23" fmla="*/ 960525 w 1189662"/>
                <a:gd name="connsiteY23" fmla="*/ 829216 h 1302556"/>
                <a:gd name="connsiteX24" fmla="*/ 1189663 w 1189662"/>
                <a:gd name="connsiteY24" fmla="*/ 960571 h 1302556"/>
                <a:gd name="connsiteX25" fmla="*/ 1189663 w 1189662"/>
                <a:gd name="connsiteY25" fmla="*/ 1025380 h 1302556"/>
                <a:gd name="connsiteX26" fmla="*/ 707086 w 1189662"/>
                <a:gd name="connsiteY26" fmla="*/ 1302557 h 1302556"/>
                <a:gd name="connsiteX27" fmla="*/ 707086 w 1189662"/>
                <a:gd name="connsiteY27" fmla="*/ 997605 h 1302556"/>
                <a:gd name="connsiteX28" fmla="*/ 687412 w 1189662"/>
                <a:gd name="connsiteY28" fmla="*/ 986032 h 1302556"/>
                <a:gd name="connsiteX29" fmla="*/ 960525 w 1189662"/>
                <a:gd name="connsiteY29" fmla="*/ 829216 h 1302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89662" h="1302556">
                  <a:moveTo>
                    <a:pt x="594831" y="0"/>
                  </a:moveTo>
                  <a:lnTo>
                    <a:pt x="919442" y="186906"/>
                  </a:lnTo>
                  <a:lnTo>
                    <a:pt x="853479" y="225098"/>
                  </a:lnTo>
                  <a:lnTo>
                    <a:pt x="528867" y="38191"/>
                  </a:lnTo>
                  <a:lnTo>
                    <a:pt x="594831" y="0"/>
                  </a:lnTo>
                  <a:close/>
                  <a:moveTo>
                    <a:pt x="514402" y="46293"/>
                  </a:moveTo>
                  <a:lnTo>
                    <a:pt x="853479" y="241300"/>
                  </a:lnTo>
                  <a:lnTo>
                    <a:pt x="933908" y="195008"/>
                  </a:lnTo>
                  <a:lnTo>
                    <a:pt x="1189084" y="341986"/>
                  </a:lnTo>
                  <a:lnTo>
                    <a:pt x="1189084" y="942054"/>
                  </a:lnTo>
                  <a:lnTo>
                    <a:pt x="960525" y="810120"/>
                  </a:lnTo>
                  <a:lnTo>
                    <a:pt x="670053" y="977352"/>
                  </a:lnTo>
                  <a:lnTo>
                    <a:pt x="120934" y="661405"/>
                  </a:lnTo>
                  <a:lnTo>
                    <a:pt x="0" y="730844"/>
                  </a:lnTo>
                  <a:lnTo>
                    <a:pt x="0" y="341986"/>
                  </a:lnTo>
                  <a:lnTo>
                    <a:pt x="514402" y="46293"/>
                  </a:lnTo>
                  <a:close/>
                  <a:moveTo>
                    <a:pt x="335027" y="634787"/>
                  </a:moveTo>
                  <a:lnTo>
                    <a:pt x="438023" y="575764"/>
                  </a:lnTo>
                  <a:lnTo>
                    <a:pt x="438023" y="457718"/>
                  </a:lnTo>
                  <a:lnTo>
                    <a:pt x="335027" y="398695"/>
                  </a:lnTo>
                  <a:lnTo>
                    <a:pt x="232031" y="457718"/>
                  </a:lnTo>
                  <a:lnTo>
                    <a:pt x="232031" y="575764"/>
                  </a:lnTo>
                  <a:lnTo>
                    <a:pt x="335027" y="634787"/>
                  </a:lnTo>
                  <a:close/>
                  <a:moveTo>
                    <a:pt x="960525" y="829216"/>
                  </a:moveTo>
                  <a:lnTo>
                    <a:pt x="1189663" y="960571"/>
                  </a:lnTo>
                  <a:lnTo>
                    <a:pt x="1189663" y="1025380"/>
                  </a:lnTo>
                  <a:lnTo>
                    <a:pt x="707086" y="1302557"/>
                  </a:lnTo>
                  <a:lnTo>
                    <a:pt x="707086" y="997605"/>
                  </a:lnTo>
                  <a:lnTo>
                    <a:pt x="687412" y="986032"/>
                  </a:lnTo>
                  <a:lnTo>
                    <a:pt x="960525" y="829216"/>
                  </a:lnTo>
                  <a:close/>
                </a:path>
              </a:pathLst>
            </a:custGeom>
            <a:grpFill/>
            <a:ln w="5783"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4F7AEB65-BB48-5143-A3F3-DCE8F83824F4}"/>
                </a:ext>
              </a:extLst>
            </p:cNvPr>
            <p:cNvSpPr/>
            <p:nvPr/>
          </p:nvSpPr>
          <p:spPr>
            <a:xfrm>
              <a:off x="6482892" y="3025018"/>
              <a:ext cx="1099396" cy="1264365"/>
            </a:xfrm>
            <a:custGeom>
              <a:avLst/>
              <a:gdLst>
                <a:gd name="connsiteX0" fmla="*/ 549698 w 1099396"/>
                <a:gd name="connsiteY0" fmla="*/ 0 h 1264365"/>
                <a:gd name="connsiteX1" fmla="*/ 1099396 w 1099396"/>
                <a:gd name="connsiteY1" fmla="*/ 315947 h 1264365"/>
                <a:gd name="connsiteX2" fmla="*/ 1099396 w 1099396"/>
                <a:gd name="connsiteY2" fmla="*/ 947840 h 1264365"/>
                <a:gd name="connsiteX3" fmla="*/ 549698 w 1099396"/>
                <a:gd name="connsiteY3" fmla="*/ 1264366 h 1264365"/>
                <a:gd name="connsiteX4" fmla="*/ 0 w 1099396"/>
                <a:gd name="connsiteY4" fmla="*/ 947840 h 1264365"/>
                <a:gd name="connsiteX5" fmla="*/ 0 w 1099396"/>
                <a:gd name="connsiteY5" fmla="*/ 315947 h 126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9396" h="1264365">
                  <a:moveTo>
                    <a:pt x="549698" y="0"/>
                  </a:moveTo>
                  <a:lnTo>
                    <a:pt x="1099396" y="315947"/>
                  </a:lnTo>
                  <a:lnTo>
                    <a:pt x="1099396" y="947840"/>
                  </a:lnTo>
                  <a:lnTo>
                    <a:pt x="549698" y="1264366"/>
                  </a:lnTo>
                  <a:lnTo>
                    <a:pt x="0" y="947840"/>
                  </a:lnTo>
                  <a:lnTo>
                    <a:pt x="0" y="315947"/>
                  </a:lnTo>
                  <a:close/>
                </a:path>
              </a:pathLst>
            </a:custGeom>
            <a:grpFill/>
            <a:ln w="5783" cap="flat">
              <a:noFill/>
              <a:prstDash val="solid"/>
              <a:miter/>
            </a:ln>
          </p:spPr>
          <p:txBody>
            <a:bodyPr rtlCol="0" anchor="ctr"/>
            <a:lstStyle/>
            <a:p>
              <a:endParaRPr lang="en-US" dirty="0"/>
            </a:p>
          </p:txBody>
        </p:sp>
        <p:sp>
          <p:nvSpPr>
            <p:cNvPr id="22" name="Freeform 21">
              <a:extLst>
                <a:ext uri="{FF2B5EF4-FFF2-40B4-BE49-F238E27FC236}">
                  <a16:creationId xmlns:a16="http://schemas.microsoft.com/office/drawing/2014/main" id="{D9B25C5C-8AF4-E447-A218-580BE7A0DC00}"/>
                </a:ext>
              </a:extLst>
            </p:cNvPr>
            <p:cNvSpPr/>
            <p:nvPr/>
          </p:nvSpPr>
          <p:spPr>
            <a:xfrm>
              <a:off x="10150825" y="2134464"/>
              <a:ext cx="1870709" cy="2048445"/>
            </a:xfrm>
            <a:custGeom>
              <a:avLst/>
              <a:gdLst>
                <a:gd name="connsiteX0" fmla="*/ 1079723 w 1870709"/>
                <a:gd name="connsiteY0" fmla="*/ 1551380 h 2048445"/>
                <a:gd name="connsiteX1" fmla="*/ 1110969 w 1870709"/>
                <a:gd name="connsiteY1" fmla="*/ 1569318 h 2048445"/>
                <a:gd name="connsiteX2" fmla="*/ 1110969 w 1870709"/>
                <a:gd name="connsiteY2" fmla="*/ 2048446 h 2048445"/>
                <a:gd name="connsiteX3" fmla="*/ 1870131 w 1870709"/>
                <a:gd name="connsiteY3" fmla="*/ 1612139 h 2048445"/>
                <a:gd name="connsiteX4" fmla="*/ 1870131 w 1870709"/>
                <a:gd name="connsiteY4" fmla="*/ 1510295 h 2048445"/>
                <a:gd name="connsiteX5" fmla="*/ 1510223 w 1870709"/>
                <a:gd name="connsiteY5" fmla="*/ 1303136 h 2048445"/>
                <a:gd name="connsiteX6" fmla="*/ 1079723 w 1870709"/>
                <a:gd name="connsiteY6" fmla="*/ 1551380 h 2048445"/>
                <a:gd name="connsiteX7" fmla="*/ 364537 w 1870709"/>
                <a:gd name="connsiteY7" fmla="*/ 905020 h 2048445"/>
                <a:gd name="connsiteX8" fmla="*/ 364537 w 1870709"/>
                <a:gd name="connsiteY8" fmla="*/ 719271 h 2048445"/>
                <a:gd name="connsiteX9" fmla="*/ 525974 w 1870709"/>
                <a:gd name="connsiteY9" fmla="*/ 626107 h 2048445"/>
                <a:gd name="connsiteX10" fmla="*/ 687412 w 1870709"/>
                <a:gd name="connsiteY10" fmla="*/ 719271 h 2048445"/>
                <a:gd name="connsiteX11" fmla="*/ 687412 w 1870709"/>
                <a:gd name="connsiteY11" fmla="*/ 905020 h 2048445"/>
                <a:gd name="connsiteX12" fmla="*/ 525974 w 1870709"/>
                <a:gd name="connsiteY12" fmla="*/ 998184 h 2048445"/>
                <a:gd name="connsiteX13" fmla="*/ 364537 w 1870709"/>
                <a:gd name="connsiteY13" fmla="*/ 905020 h 2048445"/>
                <a:gd name="connsiteX14" fmla="*/ 0 w 1870709"/>
                <a:gd name="connsiteY14" fmla="*/ 537572 h 2048445"/>
                <a:gd name="connsiteX15" fmla="*/ 0 w 1870709"/>
                <a:gd name="connsiteY15" fmla="*/ 1149213 h 2048445"/>
                <a:gd name="connsiteX16" fmla="*/ 190369 w 1870709"/>
                <a:gd name="connsiteY16" fmla="*/ 1039847 h 2048445"/>
                <a:gd name="connsiteX17" fmla="*/ 1054263 w 1870709"/>
                <a:gd name="connsiteY17" fmla="*/ 1536913 h 2048445"/>
                <a:gd name="connsiteX18" fmla="*/ 1510802 w 1870709"/>
                <a:gd name="connsiteY18" fmla="*/ 1274203 h 2048445"/>
                <a:gd name="connsiteX19" fmla="*/ 1870710 w 1870709"/>
                <a:gd name="connsiteY19" fmla="*/ 1481362 h 2048445"/>
                <a:gd name="connsiteX20" fmla="*/ 1870710 w 1870709"/>
                <a:gd name="connsiteY20" fmla="*/ 537572 h 2048445"/>
                <a:gd name="connsiteX21" fmla="*/ 1468562 w 1870709"/>
                <a:gd name="connsiteY21" fmla="*/ 306688 h 2048445"/>
                <a:gd name="connsiteX22" fmla="*/ 1341842 w 1870709"/>
                <a:gd name="connsiteY22" fmla="*/ 379599 h 2048445"/>
                <a:gd name="connsiteX23" fmla="*/ 808346 w 1870709"/>
                <a:gd name="connsiteY23" fmla="*/ 72911 h 2048445"/>
                <a:gd name="connsiteX24" fmla="*/ 0 w 1870709"/>
                <a:gd name="connsiteY24" fmla="*/ 537572 h 2048445"/>
                <a:gd name="connsiteX25" fmla="*/ 934487 w 1870709"/>
                <a:gd name="connsiteY25" fmla="*/ 0 h 2048445"/>
                <a:gd name="connsiteX26" fmla="*/ 830912 w 1870709"/>
                <a:gd name="connsiteY26" fmla="*/ 59602 h 2048445"/>
                <a:gd name="connsiteX27" fmla="*/ 1341263 w 1870709"/>
                <a:gd name="connsiteY27" fmla="*/ 352981 h 2048445"/>
                <a:gd name="connsiteX28" fmla="*/ 1445417 w 1870709"/>
                <a:gd name="connsiteY28" fmla="*/ 293379 h 2048445"/>
                <a:gd name="connsiteX29" fmla="*/ 934487 w 1870709"/>
                <a:gd name="connsiteY29" fmla="*/ 0 h 204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870709" h="2048445">
                  <a:moveTo>
                    <a:pt x="1079723" y="1551380"/>
                  </a:moveTo>
                  <a:lnTo>
                    <a:pt x="1110969" y="1569318"/>
                  </a:lnTo>
                  <a:lnTo>
                    <a:pt x="1110969" y="2048446"/>
                  </a:lnTo>
                  <a:lnTo>
                    <a:pt x="1870131" y="1612139"/>
                  </a:lnTo>
                  <a:lnTo>
                    <a:pt x="1870131" y="1510295"/>
                  </a:lnTo>
                  <a:lnTo>
                    <a:pt x="1510223" y="1303136"/>
                  </a:lnTo>
                  <a:lnTo>
                    <a:pt x="1079723" y="1551380"/>
                  </a:lnTo>
                  <a:close/>
                  <a:moveTo>
                    <a:pt x="364537" y="905020"/>
                  </a:moveTo>
                  <a:lnTo>
                    <a:pt x="364537" y="719271"/>
                  </a:lnTo>
                  <a:lnTo>
                    <a:pt x="525974" y="626107"/>
                  </a:lnTo>
                  <a:lnTo>
                    <a:pt x="687412" y="719271"/>
                  </a:lnTo>
                  <a:lnTo>
                    <a:pt x="687412" y="905020"/>
                  </a:lnTo>
                  <a:lnTo>
                    <a:pt x="525974" y="998184"/>
                  </a:lnTo>
                  <a:lnTo>
                    <a:pt x="364537" y="905020"/>
                  </a:lnTo>
                  <a:close/>
                  <a:moveTo>
                    <a:pt x="0" y="537572"/>
                  </a:moveTo>
                  <a:lnTo>
                    <a:pt x="0" y="1149213"/>
                  </a:lnTo>
                  <a:lnTo>
                    <a:pt x="190369" y="1039847"/>
                  </a:lnTo>
                  <a:lnTo>
                    <a:pt x="1054263" y="1536913"/>
                  </a:lnTo>
                  <a:lnTo>
                    <a:pt x="1510802" y="1274203"/>
                  </a:lnTo>
                  <a:lnTo>
                    <a:pt x="1870710" y="1481362"/>
                  </a:lnTo>
                  <a:lnTo>
                    <a:pt x="1870710" y="537572"/>
                  </a:lnTo>
                  <a:lnTo>
                    <a:pt x="1468562" y="306688"/>
                  </a:lnTo>
                  <a:lnTo>
                    <a:pt x="1341842" y="379599"/>
                  </a:lnTo>
                  <a:lnTo>
                    <a:pt x="808346" y="72911"/>
                  </a:lnTo>
                  <a:lnTo>
                    <a:pt x="0" y="537572"/>
                  </a:lnTo>
                  <a:close/>
                  <a:moveTo>
                    <a:pt x="934487" y="0"/>
                  </a:moveTo>
                  <a:lnTo>
                    <a:pt x="830912" y="59602"/>
                  </a:lnTo>
                  <a:lnTo>
                    <a:pt x="1341263" y="352981"/>
                  </a:lnTo>
                  <a:lnTo>
                    <a:pt x="1445417" y="293379"/>
                  </a:lnTo>
                  <a:lnTo>
                    <a:pt x="934487" y="0"/>
                  </a:lnTo>
                  <a:close/>
                </a:path>
              </a:pathLst>
            </a:custGeom>
            <a:grpFill/>
            <a:ln w="5783"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09D25C81-2E02-0A41-BC78-D0A3B0283574}"/>
                </a:ext>
              </a:extLst>
            </p:cNvPr>
            <p:cNvSpPr/>
            <p:nvPr/>
          </p:nvSpPr>
          <p:spPr>
            <a:xfrm>
              <a:off x="9691393" y="4561931"/>
              <a:ext cx="633020" cy="727372"/>
            </a:xfrm>
            <a:custGeom>
              <a:avLst/>
              <a:gdLst>
                <a:gd name="connsiteX0" fmla="*/ 316510 w 633020"/>
                <a:gd name="connsiteY0" fmla="*/ 0 h 727372"/>
                <a:gd name="connsiteX1" fmla="*/ 0 w 633020"/>
                <a:gd name="connsiteY1" fmla="*/ 181698 h 727372"/>
                <a:gd name="connsiteX2" fmla="*/ 0 w 633020"/>
                <a:gd name="connsiteY2" fmla="*/ 545674 h 727372"/>
                <a:gd name="connsiteX3" fmla="*/ 316510 w 633020"/>
                <a:gd name="connsiteY3" fmla="*/ 727372 h 727372"/>
                <a:gd name="connsiteX4" fmla="*/ 633021 w 633020"/>
                <a:gd name="connsiteY4" fmla="*/ 545674 h 727372"/>
                <a:gd name="connsiteX5" fmla="*/ 633021 w 633020"/>
                <a:gd name="connsiteY5" fmla="*/ 181698 h 72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3020" h="727372">
                  <a:moveTo>
                    <a:pt x="316510" y="0"/>
                  </a:moveTo>
                  <a:lnTo>
                    <a:pt x="0" y="181698"/>
                  </a:lnTo>
                  <a:lnTo>
                    <a:pt x="0" y="545674"/>
                  </a:lnTo>
                  <a:lnTo>
                    <a:pt x="316510" y="727372"/>
                  </a:lnTo>
                  <a:lnTo>
                    <a:pt x="633021" y="545674"/>
                  </a:lnTo>
                  <a:lnTo>
                    <a:pt x="633021" y="181698"/>
                  </a:lnTo>
                  <a:close/>
                </a:path>
              </a:pathLst>
            </a:custGeom>
            <a:grpFill/>
            <a:ln w="5783" cap="flat">
              <a:noFill/>
              <a:prstDash val="solid"/>
              <a:miter/>
            </a:ln>
          </p:spPr>
          <p:txBody>
            <a:bodyPr rtlCol="0" anchor="ctr"/>
            <a:lstStyle/>
            <a:p>
              <a:endParaRPr lang="en-US" dirty="0"/>
            </a:p>
          </p:txBody>
        </p:sp>
        <p:sp>
          <p:nvSpPr>
            <p:cNvPr id="25" name="Freeform 24">
              <a:extLst>
                <a:ext uri="{FF2B5EF4-FFF2-40B4-BE49-F238E27FC236}">
                  <a16:creationId xmlns:a16="http://schemas.microsoft.com/office/drawing/2014/main" id="{D68A0C33-F1F0-B849-829C-3183AE212AB6}"/>
                </a:ext>
              </a:extLst>
            </p:cNvPr>
            <p:cNvSpPr/>
            <p:nvPr/>
          </p:nvSpPr>
          <p:spPr>
            <a:xfrm>
              <a:off x="8617255" y="2647155"/>
              <a:ext cx="1470876" cy="1690836"/>
            </a:xfrm>
            <a:custGeom>
              <a:avLst/>
              <a:gdLst>
                <a:gd name="connsiteX0" fmla="*/ 735439 w 1470876"/>
                <a:gd name="connsiteY0" fmla="*/ 0 h 1690836"/>
                <a:gd name="connsiteX1" fmla="*/ 1470877 w 1470876"/>
                <a:gd name="connsiteY1" fmla="*/ 422998 h 1690836"/>
                <a:gd name="connsiteX2" fmla="*/ 1470877 w 1470876"/>
                <a:gd name="connsiteY2" fmla="*/ 637680 h 1690836"/>
                <a:gd name="connsiteX3" fmla="*/ 902662 w 1470876"/>
                <a:gd name="connsiteY3" fmla="*/ 964621 h 1690836"/>
                <a:gd name="connsiteX4" fmla="*/ 902662 w 1470876"/>
                <a:gd name="connsiteY4" fmla="*/ 1594779 h 1690836"/>
                <a:gd name="connsiteX5" fmla="*/ 735439 w 1470876"/>
                <a:gd name="connsiteY5" fmla="*/ 1690836 h 1690836"/>
                <a:gd name="connsiteX6" fmla="*/ 0 w 1470876"/>
                <a:gd name="connsiteY6" fmla="*/ 1267838 h 1690836"/>
                <a:gd name="connsiteX7" fmla="*/ 0 w 1470876"/>
                <a:gd name="connsiteY7" fmla="*/ 422998 h 169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0876" h="1690836">
                  <a:moveTo>
                    <a:pt x="735439" y="0"/>
                  </a:moveTo>
                  <a:lnTo>
                    <a:pt x="1470877" y="422998"/>
                  </a:lnTo>
                  <a:lnTo>
                    <a:pt x="1470877" y="637680"/>
                  </a:lnTo>
                  <a:lnTo>
                    <a:pt x="902662" y="964621"/>
                  </a:lnTo>
                  <a:lnTo>
                    <a:pt x="902662" y="1594779"/>
                  </a:lnTo>
                  <a:lnTo>
                    <a:pt x="735439" y="1690836"/>
                  </a:lnTo>
                  <a:lnTo>
                    <a:pt x="0" y="1267838"/>
                  </a:lnTo>
                  <a:lnTo>
                    <a:pt x="0" y="422998"/>
                  </a:lnTo>
                  <a:close/>
                </a:path>
              </a:pathLst>
            </a:custGeom>
            <a:grpFill/>
            <a:ln w="5783"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97627985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3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3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3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79" userDrawn="1">
          <p15:clr>
            <a:srgbClr val="F26B43"/>
          </p15:clr>
        </p15:guide>
        <p15:guide id="2" pos="740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jpg"/><Relationship Id="rId11" Type="http://schemas.openxmlformats.org/officeDocument/2006/relationships/image" Target="../media/image24.jpg"/><Relationship Id="rId5" Type="http://schemas.openxmlformats.org/officeDocument/2006/relationships/image" Target="../media/image18.jpg"/><Relationship Id="rId10" Type="http://schemas.openxmlformats.org/officeDocument/2006/relationships/image" Target="../media/image23.jpg"/><Relationship Id="rId4" Type="http://schemas.openxmlformats.org/officeDocument/2006/relationships/image" Target="../media/image17.jpg"/><Relationship Id="rId9" Type="http://schemas.openxmlformats.org/officeDocument/2006/relationships/image" Target="../media/image22.jpg"/></Relationships>
</file>

<file path=ppt/slides/_rels/slide11.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jpg"/><Relationship Id="rId11" Type="http://schemas.openxmlformats.org/officeDocument/2006/relationships/image" Target="../media/image24.jpg"/><Relationship Id="rId5" Type="http://schemas.openxmlformats.org/officeDocument/2006/relationships/image" Target="../media/image18.jpg"/><Relationship Id="rId10" Type="http://schemas.openxmlformats.org/officeDocument/2006/relationships/image" Target="../media/image23.jpg"/><Relationship Id="rId4" Type="http://schemas.openxmlformats.org/officeDocument/2006/relationships/image" Target="../media/image17.jpg"/><Relationship Id="rId9"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3.xml"/><Relationship Id="rId1" Type="http://schemas.openxmlformats.org/officeDocument/2006/relationships/video" Target="https://www.youtube.com/embed/WYCnJgQVagQ?feature=oembed" TargetMode="External"/><Relationship Id="rId5" Type="http://schemas.openxmlformats.org/officeDocument/2006/relationships/image" Target="../media/image25.jpeg"/><Relationship Id="rId4" Type="http://schemas.openxmlformats.org/officeDocument/2006/relationships/image" Target="../media/image14.svg"/></Relationships>
</file>

<file path=ppt/slides/_rels/slide1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video" Target="https://www.youtube.com/embed/N0oO02mTL7Y?feature=oembed" TargetMode="Externa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37.jpg"/><Relationship Id="rId4" Type="http://schemas.openxmlformats.org/officeDocument/2006/relationships/image" Target="../media/image3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4.svg"/></Relationships>
</file>

<file path=ppt/slides/_rels/slide2.xml.rels><?xml version="1.0" encoding="UTF-8" standalone="yes"?>
<Relationships xmlns="http://schemas.openxmlformats.org/package/2006/relationships"><Relationship Id="rId3" Type="http://schemas.openxmlformats.org/officeDocument/2006/relationships/hyperlink" Target="https://www.jointheexchange.co.uk/about" TargetMode="External"/><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hyperlink" Target="http://talkaboutalcohol.com/" TargetMode="External"/><Relationship Id="rId18" Type="http://schemas.openxmlformats.org/officeDocument/2006/relationships/hyperlink" Target="http://youngminds.org.uk/" TargetMode="External"/><Relationship Id="rId3" Type="http://schemas.openxmlformats.org/officeDocument/2006/relationships/image" Target="../media/image38.jpg"/><Relationship Id="rId7" Type="http://schemas.openxmlformats.org/officeDocument/2006/relationships/image" Target="../media/image42.png"/><Relationship Id="rId12" Type="http://schemas.openxmlformats.org/officeDocument/2006/relationships/hyperlink" Target="http://drugscience.org.uk/" TargetMode="External"/><Relationship Id="rId17" Type="http://schemas.openxmlformats.org/officeDocument/2006/relationships/hyperlink" Target="http://riseabove.org.uk/" TargetMode="External"/><Relationship Id="rId2" Type="http://schemas.openxmlformats.org/officeDocument/2006/relationships/notesSlide" Target="../notesSlides/notesSlide11.xml"/><Relationship Id="rId16" Type="http://schemas.openxmlformats.org/officeDocument/2006/relationships/hyperlink" Target="nhsgo.uk" TargetMode="External"/><Relationship Id="rId20" Type="http://schemas.openxmlformats.org/officeDocument/2006/relationships/image" Target="../media/image2.svg"/><Relationship Id="rId1" Type="http://schemas.openxmlformats.org/officeDocument/2006/relationships/slideLayout" Target="../slideLayouts/slideLayout5.xml"/><Relationship Id="rId6" Type="http://schemas.openxmlformats.org/officeDocument/2006/relationships/image" Target="../media/image41.jpg"/><Relationship Id="rId11" Type="http://schemas.openxmlformats.org/officeDocument/2006/relationships/hyperlink" Target="http://www.dsmfoundation.org.uk/" TargetMode="External"/><Relationship Id="rId5" Type="http://schemas.openxmlformats.org/officeDocument/2006/relationships/image" Target="../media/image40.jpg"/><Relationship Id="rId15" Type="http://schemas.openxmlformats.org/officeDocument/2006/relationships/hyperlink" Target="ithappens.education" TargetMode="External"/><Relationship Id="rId10" Type="http://schemas.openxmlformats.org/officeDocument/2006/relationships/image" Target="../media/image45.png"/><Relationship Id="rId19" Type="http://schemas.openxmlformats.org/officeDocument/2006/relationships/image" Target="../media/image1.png"/><Relationship Id="rId4" Type="http://schemas.openxmlformats.org/officeDocument/2006/relationships/image" Target="../media/image39.jpg"/><Relationship Id="rId9" Type="http://schemas.openxmlformats.org/officeDocument/2006/relationships/image" Target="../media/image44.png"/><Relationship Id="rId14" Type="http://schemas.openxmlformats.org/officeDocument/2006/relationships/hyperlink" Target="http://themix.org.uk/"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www.ithappens.education/" TargetMode="External"/><Relationship Id="rId2" Type="http://schemas.openxmlformats.org/officeDocument/2006/relationships/slideLayout" Target="../slideLayouts/slideLayout2.xml"/><Relationship Id="rId1" Type="http://schemas.openxmlformats.org/officeDocument/2006/relationships/video" Target="https://www.youtube.com/embed/RJndfEw7msM?feature=oembed" TargetMode="Externa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4.sv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4.sv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34;p4">
            <a:extLst>
              <a:ext uri="{FF2B5EF4-FFF2-40B4-BE49-F238E27FC236}">
                <a16:creationId xmlns:a16="http://schemas.microsoft.com/office/drawing/2014/main" id="{1BBAA278-1A78-AA40-81AA-A8F4E2721D99}"/>
              </a:ext>
            </a:extLst>
          </p:cNvPr>
          <p:cNvPicPr preferRelativeResize="0"/>
          <p:nvPr/>
        </p:nvPicPr>
        <p:blipFill rotWithShape="1">
          <a:blip r:embed="rId2">
            <a:alphaModFix/>
          </a:blip>
          <a:srcRect l="8376" t="30967" b="8302"/>
          <a:stretch/>
        </p:blipFill>
        <p:spPr>
          <a:xfrm>
            <a:off x="0" y="2334582"/>
            <a:ext cx="6824546" cy="4523418"/>
          </a:xfrm>
          <a:prstGeom prst="rect">
            <a:avLst/>
          </a:prstGeom>
          <a:noFill/>
          <a:ln>
            <a:noFill/>
          </a:ln>
        </p:spPr>
      </p:pic>
      <p:pic>
        <p:nvPicPr>
          <p:cNvPr id="3" name="Google Shape;135;p4">
            <a:extLst>
              <a:ext uri="{FF2B5EF4-FFF2-40B4-BE49-F238E27FC236}">
                <a16:creationId xmlns:a16="http://schemas.microsoft.com/office/drawing/2014/main" id="{A9DAF817-4F88-D845-A902-B6D85DC96AC9}"/>
              </a:ext>
            </a:extLst>
          </p:cNvPr>
          <p:cNvPicPr preferRelativeResize="0"/>
          <p:nvPr/>
        </p:nvPicPr>
        <p:blipFill rotWithShape="1">
          <a:blip r:embed="rId3">
            <a:alphaModFix/>
          </a:blip>
          <a:srcRect/>
          <a:stretch/>
        </p:blipFill>
        <p:spPr>
          <a:xfrm>
            <a:off x="345186" y="2955540"/>
            <a:ext cx="5785925" cy="4362595"/>
          </a:xfrm>
          <a:prstGeom prst="rect">
            <a:avLst/>
          </a:prstGeom>
          <a:noFill/>
          <a:ln>
            <a:noFill/>
          </a:ln>
        </p:spPr>
      </p:pic>
      <p:pic>
        <p:nvPicPr>
          <p:cNvPr id="4" name="Picture 3" descr="Shape&#10;&#10;Description automatically generated with medium confidence">
            <a:extLst>
              <a:ext uri="{FF2B5EF4-FFF2-40B4-BE49-F238E27FC236}">
                <a16:creationId xmlns:a16="http://schemas.microsoft.com/office/drawing/2014/main" id="{BCE42193-2CE3-9A47-84D1-6354ACA43D94}"/>
              </a:ext>
            </a:extLst>
          </p:cNvPr>
          <p:cNvPicPr>
            <a:picLocks noChangeAspect="1"/>
          </p:cNvPicPr>
          <p:nvPr/>
        </p:nvPicPr>
        <p:blipFill>
          <a:blip r:embed="rId4"/>
          <a:stretch>
            <a:fillRect/>
          </a:stretch>
        </p:blipFill>
        <p:spPr>
          <a:xfrm>
            <a:off x="7169732" y="2900251"/>
            <a:ext cx="4192997" cy="1432608"/>
          </a:xfrm>
          <a:prstGeom prst="rect">
            <a:avLst/>
          </a:prstGeom>
        </p:spPr>
      </p:pic>
    </p:spTree>
    <p:extLst>
      <p:ext uri="{BB962C8B-B14F-4D97-AF65-F5344CB8AC3E}">
        <p14:creationId xmlns:p14="http://schemas.microsoft.com/office/powerpoint/2010/main" val="42706393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DD0C210-271B-3947-AEFA-95180E4E5C9E}"/>
              </a:ext>
            </a:extLst>
          </p:cNvPr>
          <p:cNvSpPr>
            <a:spLocks noGrp="1"/>
          </p:cNvSpPr>
          <p:nvPr>
            <p:ph type="body" sz="quarter" idx="10"/>
          </p:nvPr>
        </p:nvSpPr>
        <p:spPr/>
        <p:txBody>
          <a:bodyPr/>
          <a:lstStyle/>
          <a:p>
            <a:r>
              <a:rPr lang="en-US" dirty="0"/>
              <a:t>What do you know? </a:t>
            </a:r>
          </a:p>
          <a:p>
            <a:endParaRPr lang="en-US" dirty="0"/>
          </a:p>
        </p:txBody>
      </p:sp>
      <p:sp>
        <p:nvSpPr>
          <p:cNvPr id="3" name="Text Placeholder 2">
            <a:extLst>
              <a:ext uri="{FF2B5EF4-FFF2-40B4-BE49-F238E27FC236}">
                <a16:creationId xmlns:a16="http://schemas.microsoft.com/office/drawing/2014/main" id="{1A7A319A-3A19-4840-89B6-7C766C586A1B}"/>
              </a:ext>
            </a:extLst>
          </p:cNvPr>
          <p:cNvSpPr>
            <a:spLocks noGrp="1"/>
          </p:cNvSpPr>
          <p:nvPr>
            <p:ph type="body" sz="quarter" idx="11"/>
          </p:nvPr>
        </p:nvSpPr>
        <p:spPr/>
        <p:txBody>
          <a:bodyPr/>
          <a:lstStyle/>
          <a:p>
            <a:r>
              <a:rPr lang="en-US" dirty="0"/>
              <a:t>How many of these drugs can you name?</a:t>
            </a:r>
          </a:p>
        </p:txBody>
      </p:sp>
      <p:pic>
        <p:nvPicPr>
          <p:cNvPr id="4" name="Google Shape;169;p7" descr="See the source image">
            <a:extLst>
              <a:ext uri="{FF2B5EF4-FFF2-40B4-BE49-F238E27FC236}">
                <a16:creationId xmlns:a16="http://schemas.microsoft.com/office/drawing/2014/main" id="{6F41B2B1-A8AF-9442-A61E-24E77B770C87}"/>
              </a:ext>
            </a:extLst>
          </p:cNvPr>
          <p:cNvPicPr preferRelativeResize="0"/>
          <p:nvPr/>
        </p:nvPicPr>
        <p:blipFill rotWithShape="1">
          <a:blip r:embed="rId3">
            <a:alphaModFix/>
          </a:blip>
          <a:srcRect r="12321"/>
          <a:stretch/>
        </p:blipFill>
        <p:spPr>
          <a:xfrm>
            <a:off x="603169" y="1897261"/>
            <a:ext cx="2094382" cy="1591200"/>
          </a:xfrm>
          <a:prstGeom prst="rect">
            <a:avLst/>
          </a:prstGeom>
          <a:noFill/>
          <a:ln>
            <a:noFill/>
          </a:ln>
        </p:spPr>
      </p:pic>
      <p:pic>
        <p:nvPicPr>
          <p:cNvPr id="6" name="Google Shape;171;p7" descr="See the source image">
            <a:extLst>
              <a:ext uri="{FF2B5EF4-FFF2-40B4-BE49-F238E27FC236}">
                <a16:creationId xmlns:a16="http://schemas.microsoft.com/office/drawing/2014/main" id="{A5DC582D-5D63-F941-AEF1-1973E9D2A73F}"/>
              </a:ext>
            </a:extLst>
          </p:cNvPr>
          <p:cNvPicPr preferRelativeResize="0"/>
          <p:nvPr/>
        </p:nvPicPr>
        <p:blipFill rotWithShape="1">
          <a:blip r:embed="rId4">
            <a:alphaModFix/>
          </a:blip>
          <a:srcRect l="7882" r="9710"/>
          <a:stretch/>
        </p:blipFill>
        <p:spPr>
          <a:xfrm>
            <a:off x="2825219" y="1897261"/>
            <a:ext cx="2094382" cy="1591200"/>
          </a:xfrm>
          <a:prstGeom prst="rect">
            <a:avLst/>
          </a:prstGeom>
          <a:noFill/>
          <a:ln>
            <a:noFill/>
          </a:ln>
        </p:spPr>
      </p:pic>
      <p:pic>
        <p:nvPicPr>
          <p:cNvPr id="7" name="Google Shape;172;p7" descr="See the source image">
            <a:extLst>
              <a:ext uri="{FF2B5EF4-FFF2-40B4-BE49-F238E27FC236}">
                <a16:creationId xmlns:a16="http://schemas.microsoft.com/office/drawing/2014/main" id="{88AA39CD-7AAE-1247-AD72-7FEF163B9001}"/>
              </a:ext>
            </a:extLst>
          </p:cNvPr>
          <p:cNvPicPr preferRelativeResize="0"/>
          <p:nvPr/>
        </p:nvPicPr>
        <p:blipFill rotWithShape="1">
          <a:blip r:embed="rId5">
            <a:alphaModFix/>
          </a:blip>
          <a:srcRect/>
          <a:stretch/>
        </p:blipFill>
        <p:spPr>
          <a:xfrm>
            <a:off x="8120941" y="3617152"/>
            <a:ext cx="2094381" cy="1570786"/>
          </a:xfrm>
          <a:prstGeom prst="rect">
            <a:avLst/>
          </a:prstGeom>
          <a:noFill/>
          <a:ln>
            <a:noFill/>
          </a:ln>
        </p:spPr>
      </p:pic>
      <p:pic>
        <p:nvPicPr>
          <p:cNvPr id="8" name="Google Shape;173;p7" descr="See the source image">
            <a:extLst>
              <a:ext uri="{FF2B5EF4-FFF2-40B4-BE49-F238E27FC236}">
                <a16:creationId xmlns:a16="http://schemas.microsoft.com/office/drawing/2014/main" id="{E9BD8BC5-30EA-1A41-A536-700234440AC1}"/>
              </a:ext>
            </a:extLst>
          </p:cNvPr>
          <p:cNvPicPr preferRelativeResize="0">
            <a:picLocks noChangeAspect="1"/>
          </p:cNvPicPr>
          <p:nvPr/>
        </p:nvPicPr>
        <p:blipFill rotWithShape="1">
          <a:blip r:embed="rId6">
            <a:alphaModFix/>
          </a:blip>
          <a:srcRect b="23234"/>
          <a:stretch/>
        </p:blipFill>
        <p:spPr>
          <a:xfrm>
            <a:off x="5047269" y="1897261"/>
            <a:ext cx="2092722" cy="1591200"/>
          </a:xfrm>
          <a:prstGeom prst="rect">
            <a:avLst/>
          </a:prstGeom>
          <a:noFill/>
          <a:ln>
            <a:noFill/>
          </a:ln>
        </p:spPr>
      </p:pic>
      <p:pic>
        <p:nvPicPr>
          <p:cNvPr id="10" name="Google Shape;175;p7" descr="See the source image">
            <a:extLst>
              <a:ext uri="{FF2B5EF4-FFF2-40B4-BE49-F238E27FC236}">
                <a16:creationId xmlns:a16="http://schemas.microsoft.com/office/drawing/2014/main" id="{EF57F02A-2A45-C649-BB45-FCFD528A4A9E}"/>
              </a:ext>
            </a:extLst>
          </p:cNvPr>
          <p:cNvPicPr preferRelativeResize="0"/>
          <p:nvPr/>
        </p:nvPicPr>
        <p:blipFill rotWithShape="1">
          <a:blip r:embed="rId7">
            <a:alphaModFix/>
          </a:blip>
          <a:srcRect l="14373" t="1" r="37146" b="2629"/>
          <a:stretch/>
        </p:blipFill>
        <p:spPr>
          <a:xfrm>
            <a:off x="5912396" y="3617152"/>
            <a:ext cx="2094381" cy="1586985"/>
          </a:xfrm>
          <a:prstGeom prst="rect">
            <a:avLst/>
          </a:prstGeom>
          <a:noFill/>
          <a:ln>
            <a:noFill/>
          </a:ln>
        </p:spPr>
      </p:pic>
      <p:pic>
        <p:nvPicPr>
          <p:cNvPr id="12" name="Google Shape;177;p7" descr="See the source image">
            <a:extLst>
              <a:ext uri="{FF2B5EF4-FFF2-40B4-BE49-F238E27FC236}">
                <a16:creationId xmlns:a16="http://schemas.microsoft.com/office/drawing/2014/main" id="{403FFFE4-F638-184D-8BC3-692D7F9A284A}"/>
              </a:ext>
            </a:extLst>
          </p:cNvPr>
          <p:cNvPicPr preferRelativeResize="0"/>
          <p:nvPr/>
        </p:nvPicPr>
        <p:blipFill rotWithShape="1">
          <a:blip r:embed="rId8">
            <a:alphaModFix/>
          </a:blip>
          <a:srcRect l="22921" t="12458" r="22977" b="6306"/>
          <a:stretch/>
        </p:blipFill>
        <p:spPr>
          <a:xfrm>
            <a:off x="1459112" y="3617152"/>
            <a:ext cx="2094381" cy="1572418"/>
          </a:xfrm>
          <a:prstGeom prst="rect">
            <a:avLst/>
          </a:prstGeom>
          <a:noFill/>
          <a:ln>
            <a:noFill/>
          </a:ln>
        </p:spPr>
      </p:pic>
      <p:pic>
        <p:nvPicPr>
          <p:cNvPr id="9" name="Google Shape;174;p7" descr="See the source image">
            <a:extLst>
              <a:ext uri="{FF2B5EF4-FFF2-40B4-BE49-F238E27FC236}">
                <a16:creationId xmlns:a16="http://schemas.microsoft.com/office/drawing/2014/main" id="{86D46075-E867-8E4F-A4B3-4257AD0512BA}"/>
              </a:ext>
            </a:extLst>
          </p:cNvPr>
          <p:cNvPicPr preferRelativeResize="0"/>
          <p:nvPr/>
        </p:nvPicPr>
        <p:blipFill rotWithShape="1">
          <a:blip r:embed="rId9">
            <a:alphaModFix/>
          </a:blip>
          <a:srcRect l="29999" r="1"/>
          <a:stretch/>
        </p:blipFill>
        <p:spPr>
          <a:xfrm>
            <a:off x="9491367" y="1897261"/>
            <a:ext cx="2094381" cy="1570786"/>
          </a:xfrm>
          <a:prstGeom prst="rect">
            <a:avLst/>
          </a:prstGeom>
          <a:noFill/>
          <a:ln>
            <a:noFill/>
          </a:ln>
        </p:spPr>
      </p:pic>
      <p:grpSp>
        <p:nvGrpSpPr>
          <p:cNvPr id="14" name="Group 13">
            <a:extLst>
              <a:ext uri="{FF2B5EF4-FFF2-40B4-BE49-F238E27FC236}">
                <a16:creationId xmlns:a16="http://schemas.microsoft.com/office/drawing/2014/main" id="{AF046A4B-2649-3D4C-9C35-F8B9BD762CDE}"/>
              </a:ext>
            </a:extLst>
          </p:cNvPr>
          <p:cNvGrpSpPr/>
          <p:nvPr/>
        </p:nvGrpSpPr>
        <p:grpSpPr>
          <a:xfrm>
            <a:off x="3695770" y="3614901"/>
            <a:ext cx="2094382" cy="1586984"/>
            <a:chOff x="2469024" y="3888434"/>
            <a:chExt cx="1770715" cy="1341731"/>
          </a:xfrm>
        </p:grpSpPr>
        <p:pic>
          <p:nvPicPr>
            <p:cNvPr id="11" name="Google Shape;176;p7" descr="See the source image">
              <a:extLst>
                <a:ext uri="{FF2B5EF4-FFF2-40B4-BE49-F238E27FC236}">
                  <a16:creationId xmlns:a16="http://schemas.microsoft.com/office/drawing/2014/main" id="{B9411BDB-4A71-7644-89CB-8DC9CCD513FD}"/>
                </a:ext>
              </a:extLst>
            </p:cNvPr>
            <p:cNvPicPr preferRelativeResize="0"/>
            <p:nvPr/>
          </p:nvPicPr>
          <p:blipFill rotWithShape="1">
            <a:blip r:embed="rId10">
              <a:alphaModFix/>
            </a:blip>
            <a:srcRect l="5038" t="12069" r="4854" b="9577"/>
            <a:stretch/>
          </p:blipFill>
          <p:spPr>
            <a:xfrm>
              <a:off x="2551222" y="4044775"/>
              <a:ext cx="1591996" cy="1038252"/>
            </a:xfrm>
            <a:prstGeom prst="rect">
              <a:avLst/>
            </a:prstGeom>
            <a:noFill/>
            <a:ln>
              <a:noFill/>
            </a:ln>
          </p:spPr>
        </p:pic>
        <p:sp>
          <p:nvSpPr>
            <p:cNvPr id="13" name="Rectangle 12">
              <a:extLst>
                <a:ext uri="{FF2B5EF4-FFF2-40B4-BE49-F238E27FC236}">
                  <a16:creationId xmlns:a16="http://schemas.microsoft.com/office/drawing/2014/main" id="{46889FB7-BDBE-8E4F-A5B5-F1F5843333D0}"/>
                </a:ext>
              </a:extLst>
            </p:cNvPr>
            <p:cNvSpPr/>
            <p:nvPr/>
          </p:nvSpPr>
          <p:spPr>
            <a:xfrm>
              <a:off x="2469024" y="3888434"/>
              <a:ext cx="1770715" cy="1341731"/>
            </a:xfrm>
            <a:prstGeom prst="rect">
              <a:avLst/>
            </a:prstGeom>
            <a:solidFill>
              <a:schemeClr val="bg1">
                <a:lumMod val="50000"/>
                <a:alpha val="109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Google Shape;170;p7" descr="See the source image">
            <a:extLst>
              <a:ext uri="{FF2B5EF4-FFF2-40B4-BE49-F238E27FC236}">
                <a16:creationId xmlns:a16="http://schemas.microsoft.com/office/drawing/2014/main" id="{F2953D99-5079-C549-BC60-00A89C915B7F}"/>
              </a:ext>
            </a:extLst>
          </p:cNvPr>
          <p:cNvPicPr preferRelativeResize="0"/>
          <p:nvPr/>
        </p:nvPicPr>
        <p:blipFill rotWithShape="1">
          <a:blip r:embed="rId11">
            <a:alphaModFix/>
          </a:blip>
          <a:srcRect r="12093"/>
          <a:stretch/>
        </p:blipFill>
        <p:spPr>
          <a:xfrm>
            <a:off x="7269319" y="1897261"/>
            <a:ext cx="2094381" cy="1593883"/>
          </a:xfrm>
          <a:prstGeom prst="rect">
            <a:avLst/>
          </a:prstGeom>
          <a:noFill/>
          <a:ln>
            <a:noFill/>
          </a:ln>
        </p:spPr>
      </p:pic>
      <p:sp>
        <p:nvSpPr>
          <p:cNvPr id="16" name="Rectangle 15">
            <a:extLst>
              <a:ext uri="{FF2B5EF4-FFF2-40B4-BE49-F238E27FC236}">
                <a16:creationId xmlns:a16="http://schemas.microsoft.com/office/drawing/2014/main" id="{AABCC4EB-A1EC-AD41-A8A1-7BFA045CF8F8}"/>
              </a:ext>
            </a:extLst>
          </p:cNvPr>
          <p:cNvSpPr/>
          <p:nvPr/>
        </p:nvSpPr>
        <p:spPr>
          <a:xfrm>
            <a:off x="603169" y="1897261"/>
            <a:ext cx="371260" cy="371498"/>
          </a:xfrm>
          <a:prstGeom prst="rect">
            <a:avLst/>
          </a:prstGeom>
          <a:solidFill>
            <a:srgbClr val="FF6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latin typeface="Oswald" pitchFamily="2" charset="77"/>
              </a:rPr>
              <a:t>A</a:t>
            </a:r>
          </a:p>
        </p:txBody>
      </p:sp>
      <p:sp>
        <p:nvSpPr>
          <p:cNvPr id="17" name="Rectangle 16">
            <a:extLst>
              <a:ext uri="{FF2B5EF4-FFF2-40B4-BE49-F238E27FC236}">
                <a16:creationId xmlns:a16="http://schemas.microsoft.com/office/drawing/2014/main" id="{DBBA30C8-27C8-5240-B8F4-B3B060FFC585}"/>
              </a:ext>
            </a:extLst>
          </p:cNvPr>
          <p:cNvSpPr/>
          <p:nvPr/>
        </p:nvSpPr>
        <p:spPr>
          <a:xfrm>
            <a:off x="2825218" y="1897261"/>
            <a:ext cx="371260" cy="371498"/>
          </a:xfrm>
          <a:prstGeom prst="rect">
            <a:avLst/>
          </a:prstGeom>
          <a:solidFill>
            <a:srgbClr val="FF6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latin typeface="Oswald" pitchFamily="2" charset="77"/>
              </a:rPr>
              <a:t>B</a:t>
            </a:r>
          </a:p>
        </p:txBody>
      </p:sp>
      <p:sp>
        <p:nvSpPr>
          <p:cNvPr id="18" name="Rectangle 17">
            <a:extLst>
              <a:ext uri="{FF2B5EF4-FFF2-40B4-BE49-F238E27FC236}">
                <a16:creationId xmlns:a16="http://schemas.microsoft.com/office/drawing/2014/main" id="{F8F25533-9625-3C41-B671-65D1D1ACA4EF}"/>
              </a:ext>
            </a:extLst>
          </p:cNvPr>
          <p:cNvSpPr/>
          <p:nvPr/>
        </p:nvSpPr>
        <p:spPr>
          <a:xfrm>
            <a:off x="5047268" y="1897261"/>
            <a:ext cx="371260" cy="371498"/>
          </a:xfrm>
          <a:prstGeom prst="rect">
            <a:avLst/>
          </a:prstGeom>
          <a:solidFill>
            <a:srgbClr val="FF6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latin typeface="Oswald" pitchFamily="2" charset="77"/>
              </a:rPr>
              <a:t>C</a:t>
            </a:r>
          </a:p>
        </p:txBody>
      </p:sp>
      <p:sp>
        <p:nvSpPr>
          <p:cNvPr id="20" name="Rectangle 19">
            <a:extLst>
              <a:ext uri="{FF2B5EF4-FFF2-40B4-BE49-F238E27FC236}">
                <a16:creationId xmlns:a16="http://schemas.microsoft.com/office/drawing/2014/main" id="{56F1071D-A546-8D41-BC52-5E17B4A06AA3}"/>
              </a:ext>
            </a:extLst>
          </p:cNvPr>
          <p:cNvSpPr/>
          <p:nvPr/>
        </p:nvSpPr>
        <p:spPr>
          <a:xfrm>
            <a:off x="7269318" y="1897261"/>
            <a:ext cx="371260" cy="371498"/>
          </a:xfrm>
          <a:prstGeom prst="rect">
            <a:avLst/>
          </a:prstGeom>
          <a:solidFill>
            <a:srgbClr val="FF6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latin typeface="Oswald" pitchFamily="2" charset="77"/>
              </a:rPr>
              <a:t>D</a:t>
            </a:r>
          </a:p>
        </p:txBody>
      </p:sp>
      <p:sp>
        <p:nvSpPr>
          <p:cNvPr id="21" name="Rectangle 20">
            <a:extLst>
              <a:ext uri="{FF2B5EF4-FFF2-40B4-BE49-F238E27FC236}">
                <a16:creationId xmlns:a16="http://schemas.microsoft.com/office/drawing/2014/main" id="{A14262FB-D5E5-654F-9EC9-CA28690C6ADE}"/>
              </a:ext>
            </a:extLst>
          </p:cNvPr>
          <p:cNvSpPr/>
          <p:nvPr/>
        </p:nvSpPr>
        <p:spPr>
          <a:xfrm>
            <a:off x="9491367" y="1897261"/>
            <a:ext cx="371260" cy="371498"/>
          </a:xfrm>
          <a:prstGeom prst="rect">
            <a:avLst/>
          </a:prstGeom>
          <a:solidFill>
            <a:srgbClr val="FF6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latin typeface="Oswald" pitchFamily="2" charset="77"/>
              </a:rPr>
              <a:t>E</a:t>
            </a:r>
          </a:p>
        </p:txBody>
      </p:sp>
      <p:sp>
        <p:nvSpPr>
          <p:cNvPr id="22" name="Rectangle 21">
            <a:extLst>
              <a:ext uri="{FF2B5EF4-FFF2-40B4-BE49-F238E27FC236}">
                <a16:creationId xmlns:a16="http://schemas.microsoft.com/office/drawing/2014/main" id="{43D38467-2665-A745-B4AD-2368F93D5CF5}"/>
              </a:ext>
            </a:extLst>
          </p:cNvPr>
          <p:cNvSpPr/>
          <p:nvPr/>
        </p:nvSpPr>
        <p:spPr>
          <a:xfrm>
            <a:off x="1455586" y="3614503"/>
            <a:ext cx="371260" cy="371498"/>
          </a:xfrm>
          <a:prstGeom prst="rect">
            <a:avLst/>
          </a:prstGeom>
          <a:solidFill>
            <a:srgbClr val="FF6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latin typeface="Oswald" pitchFamily="2" charset="77"/>
              </a:rPr>
              <a:t>F</a:t>
            </a:r>
          </a:p>
        </p:txBody>
      </p:sp>
      <p:sp>
        <p:nvSpPr>
          <p:cNvPr id="23" name="Rectangle 22">
            <a:extLst>
              <a:ext uri="{FF2B5EF4-FFF2-40B4-BE49-F238E27FC236}">
                <a16:creationId xmlns:a16="http://schemas.microsoft.com/office/drawing/2014/main" id="{D22CA1B3-AE22-1345-A62F-F14E2EEC765E}"/>
              </a:ext>
            </a:extLst>
          </p:cNvPr>
          <p:cNvSpPr/>
          <p:nvPr/>
        </p:nvSpPr>
        <p:spPr>
          <a:xfrm>
            <a:off x="3695770" y="3614503"/>
            <a:ext cx="371260" cy="371498"/>
          </a:xfrm>
          <a:prstGeom prst="rect">
            <a:avLst/>
          </a:prstGeom>
          <a:solidFill>
            <a:srgbClr val="FF6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latin typeface="Oswald" pitchFamily="2" charset="77"/>
              </a:rPr>
              <a:t>G</a:t>
            </a:r>
          </a:p>
        </p:txBody>
      </p:sp>
      <p:sp>
        <p:nvSpPr>
          <p:cNvPr id="24" name="Rectangle 23">
            <a:extLst>
              <a:ext uri="{FF2B5EF4-FFF2-40B4-BE49-F238E27FC236}">
                <a16:creationId xmlns:a16="http://schemas.microsoft.com/office/drawing/2014/main" id="{E63C1D00-F020-EB44-B7C6-B996696BFED6}"/>
              </a:ext>
            </a:extLst>
          </p:cNvPr>
          <p:cNvSpPr/>
          <p:nvPr/>
        </p:nvSpPr>
        <p:spPr>
          <a:xfrm>
            <a:off x="5912396" y="3614503"/>
            <a:ext cx="371260" cy="371498"/>
          </a:xfrm>
          <a:prstGeom prst="rect">
            <a:avLst/>
          </a:prstGeom>
          <a:solidFill>
            <a:srgbClr val="FF6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latin typeface="Oswald" pitchFamily="2" charset="77"/>
              </a:rPr>
              <a:t>H</a:t>
            </a:r>
          </a:p>
        </p:txBody>
      </p:sp>
      <p:sp>
        <p:nvSpPr>
          <p:cNvPr id="25" name="Rectangle 24">
            <a:extLst>
              <a:ext uri="{FF2B5EF4-FFF2-40B4-BE49-F238E27FC236}">
                <a16:creationId xmlns:a16="http://schemas.microsoft.com/office/drawing/2014/main" id="{6DF44DFE-D013-D54B-ACC9-BCE661A6B665}"/>
              </a:ext>
            </a:extLst>
          </p:cNvPr>
          <p:cNvSpPr/>
          <p:nvPr/>
        </p:nvSpPr>
        <p:spPr>
          <a:xfrm>
            <a:off x="8120941" y="3614503"/>
            <a:ext cx="371260" cy="371498"/>
          </a:xfrm>
          <a:prstGeom prst="rect">
            <a:avLst/>
          </a:prstGeom>
          <a:solidFill>
            <a:srgbClr val="FF6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latin typeface="Oswald" pitchFamily="2" charset="77"/>
              </a:rPr>
              <a:t>I</a:t>
            </a:r>
          </a:p>
        </p:txBody>
      </p:sp>
    </p:spTree>
    <p:extLst>
      <p:ext uri="{BB962C8B-B14F-4D97-AF65-F5344CB8AC3E}">
        <p14:creationId xmlns:p14="http://schemas.microsoft.com/office/powerpoint/2010/main" val="41094168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DD0C210-271B-3947-AEFA-95180E4E5C9E}"/>
              </a:ext>
            </a:extLst>
          </p:cNvPr>
          <p:cNvSpPr>
            <a:spLocks noGrp="1"/>
          </p:cNvSpPr>
          <p:nvPr>
            <p:ph type="body" sz="quarter" idx="10"/>
          </p:nvPr>
        </p:nvSpPr>
        <p:spPr/>
        <p:txBody>
          <a:bodyPr/>
          <a:lstStyle/>
          <a:p>
            <a:r>
              <a:rPr lang="en-US" dirty="0"/>
              <a:t>What do you know? </a:t>
            </a:r>
          </a:p>
          <a:p>
            <a:endParaRPr lang="en-US" dirty="0"/>
          </a:p>
        </p:txBody>
      </p:sp>
      <p:sp>
        <p:nvSpPr>
          <p:cNvPr id="3" name="Text Placeholder 2">
            <a:extLst>
              <a:ext uri="{FF2B5EF4-FFF2-40B4-BE49-F238E27FC236}">
                <a16:creationId xmlns:a16="http://schemas.microsoft.com/office/drawing/2014/main" id="{1A7A319A-3A19-4840-89B6-7C766C586A1B}"/>
              </a:ext>
            </a:extLst>
          </p:cNvPr>
          <p:cNvSpPr>
            <a:spLocks noGrp="1"/>
          </p:cNvSpPr>
          <p:nvPr>
            <p:ph type="body" sz="quarter" idx="11"/>
          </p:nvPr>
        </p:nvSpPr>
        <p:spPr/>
        <p:txBody>
          <a:bodyPr/>
          <a:lstStyle/>
          <a:p>
            <a:r>
              <a:rPr lang="en-US" dirty="0"/>
              <a:t>How many of these drugs can you name?</a:t>
            </a:r>
          </a:p>
        </p:txBody>
      </p:sp>
      <p:pic>
        <p:nvPicPr>
          <p:cNvPr id="4" name="Google Shape;169;p7" descr="See the source image">
            <a:extLst>
              <a:ext uri="{FF2B5EF4-FFF2-40B4-BE49-F238E27FC236}">
                <a16:creationId xmlns:a16="http://schemas.microsoft.com/office/drawing/2014/main" id="{6F41B2B1-A8AF-9442-A61E-24E77B770C87}"/>
              </a:ext>
            </a:extLst>
          </p:cNvPr>
          <p:cNvPicPr preferRelativeResize="0"/>
          <p:nvPr/>
        </p:nvPicPr>
        <p:blipFill rotWithShape="1">
          <a:blip r:embed="rId3">
            <a:alphaModFix/>
          </a:blip>
          <a:srcRect r="12321"/>
          <a:stretch/>
        </p:blipFill>
        <p:spPr>
          <a:xfrm>
            <a:off x="603169" y="1897261"/>
            <a:ext cx="2094382" cy="1591200"/>
          </a:xfrm>
          <a:prstGeom prst="rect">
            <a:avLst/>
          </a:prstGeom>
          <a:noFill/>
          <a:ln>
            <a:noFill/>
          </a:ln>
        </p:spPr>
      </p:pic>
      <p:pic>
        <p:nvPicPr>
          <p:cNvPr id="6" name="Google Shape;171;p7" descr="See the source image">
            <a:extLst>
              <a:ext uri="{FF2B5EF4-FFF2-40B4-BE49-F238E27FC236}">
                <a16:creationId xmlns:a16="http://schemas.microsoft.com/office/drawing/2014/main" id="{A5DC582D-5D63-F941-AEF1-1973E9D2A73F}"/>
              </a:ext>
            </a:extLst>
          </p:cNvPr>
          <p:cNvPicPr preferRelativeResize="0"/>
          <p:nvPr/>
        </p:nvPicPr>
        <p:blipFill rotWithShape="1">
          <a:blip r:embed="rId4">
            <a:alphaModFix/>
          </a:blip>
          <a:srcRect l="7882" r="9710"/>
          <a:stretch/>
        </p:blipFill>
        <p:spPr>
          <a:xfrm>
            <a:off x="2825219" y="1897261"/>
            <a:ext cx="2094382" cy="1591200"/>
          </a:xfrm>
          <a:prstGeom prst="rect">
            <a:avLst/>
          </a:prstGeom>
          <a:noFill/>
          <a:ln>
            <a:noFill/>
          </a:ln>
        </p:spPr>
      </p:pic>
      <p:pic>
        <p:nvPicPr>
          <p:cNvPr id="7" name="Google Shape;172;p7" descr="See the source image">
            <a:extLst>
              <a:ext uri="{FF2B5EF4-FFF2-40B4-BE49-F238E27FC236}">
                <a16:creationId xmlns:a16="http://schemas.microsoft.com/office/drawing/2014/main" id="{88AA39CD-7AAE-1247-AD72-7FEF163B9001}"/>
              </a:ext>
            </a:extLst>
          </p:cNvPr>
          <p:cNvPicPr preferRelativeResize="0"/>
          <p:nvPr/>
        </p:nvPicPr>
        <p:blipFill rotWithShape="1">
          <a:blip r:embed="rId5">
            <a:alphaModFix/>
          </a:blip>
          <a:srcRect/>
          <a:stretch/>
        </p:blipFill>
        <p:spPr>
          <a:xfrm>
            <a:off x="8120941" y="3617152"/>
            <a:ext cx="2094381" cy="1570786"/>
          </a:xfrm>
          <a:prstGeom prst="rect">
            <a:avLst/>
          </a:prstGeom>
          <a:noFill/>
          <a:ln>
            <a:noFill/>
          </a:ln>
        </p:spPr>
      </p:pic>
      <p:pic>
        <p:nvPicPr>
          <p:cNvPr id="8" name="Google Shape;173;p7" descr="See the source image">
            <a:extLst>
              <a:ext uri="{FF2B5EF4-FFF2-40B4-BE49-F238E27FC236}">
                <a16:creationId xmlns:a16="http://schemas.microsoft.com/office/drawing/2014/main" id="{E9BD8BC5-30EA-1A41-A536-700234440AC1}"/>
              </a:ext>
            </a:extLst>
          </p:cNvPr>
          <p:cNvPicPr preferRelativeResize="0">
            <a:picLocks noChangeAspect="1"/>
          </p:cNvPicPr>
          <p:nvPr/>
        </p:nvPicPr>
        <p:blipFill rotWithShape="1">
          <a:blip r:embed="rId6">
            <a:alphaModFix/>
          </a:blip>
          <a:srcRect b="23234"/>
          <a:stretch/>
        </p:blipFill>
        <p:spPr>
          <a:xfrm>
            <a:off x="5047269" y="1897261"/>
            <a:ext cx="2092722" cy="1591200"/>
          </a:xfrm>
          <a:prstGeom prst="rect">
            <a:avLst/>
          </a:prstGeom>
          <a:noFill/>
          <a:ln>
            <a:noFill/>
          </a:ln>
        </p:spPr>
      </p:pic>
      <p:pic>
        <p:nvPicPr>
          <p:cNvPr id="10" name="Google Shape;175;p7" descr="See the source image">
            <a:extLst>
              <a:ext uri="{FF2B5EF4-FFF2-40B4-BE49-F238E27FC236}">
                <a16:creationId xmlns:a16="http://schemas.microsoft.com/office/drawing/2014/main" id="{EF57F02A-2A45-C649-BB45-FCFD528A4A9E}"/>
              </a:ext>
            </a:extLst>
          </p:cNvPr>
          <p:cNvPicPr preferRelativeResize="0"/>
          <p:nvPr/>
        </p:nvPicPr>
        <p:blipFill rotWithShape="1">
          <a:blip r:embed="rId7">
            <a:alphaModFix/>
          </a:blip>
          <a:srcRect l="14373" t="1" r="37146" b="2629"/>
          <a:stretch/>
        </p:blipFill>
        <p:spPr>
          <a:xfrm>
            <a:off x="5912396" y="3617152"/>
            <a:ext cx="2094381" cy="1586985"/>
          </a:xfrm>
          <a:prstGeom prst="rect">
            <a:avLst/>
          </a:prstGeom>
          <a:noFill/>
          <a:ln>
            <a:noFill/>
          </a:ln>
        </p:spPr>
      </p:pic>
      <p:pic>
        <p:nvPicPr>
          <p:cNvPr id="12" name="Google Shape;177;p7" descr="See the source image">
            <a:extLst>
              <a:ext uri="{FF2B5EF4-FFF2-40B4-BE49-F238E27FC236}">
                <a16:creationId xmlns:a16="http://schemas.microsoft.com/office/drawing/2014/main" id="{403FFFE4-F638-184D-8BC3-692D7F9A284A}"/>
              </a:ext>
            </a:extLst>
          </p:cNvPr>
          <p:cNvPicPr preferRelativeResize="0"/>
          <p:nvPr/>
        </p:nvPicPr>
        <p:blipFill rotWithShape="1">
          <a:blip r:embed="rId8">
            <a:alphaModFix/>
          </a:blip>
          <a:srcRect l="22921" t="12458" r="22977" b="6306"/>
          <a:stretch/>
        </p:blipFill>
        <p:spPr>
          <a:xfrm>
            <a:off x="1459112" y="3617152"/>
            <a:ext cx="2094381" cy="1572418"/>
          </a:xfrm>
          <a:prstGeom prst="rect">
            <a:avLst/>
          </a:prstGeom>
          <a:noFill/>
          <a:ln>
            <a:noFill/>
          </a:ln>
        </p:spPr>
      </p:pic>
      <p:pic>
        <p:nvPicPr>
          <p:cNvPr id="9" name="Google Shape;174;p7" descr="See the source image">
            <a:extLst>
              <a:ext uri="{FF2B5EF4-FFF2-40B4-BE49-F238E27FC236}">
                <a16:creationId xmlns:a16="http://schemas.microsoft.com/office/drawing/2014/main" id="{86D46075-E867-8E4F-A4B3-4257AD0512BA}"/>
              </a:ext>
            </a:extLst>
          </p:cNvPr>
          <p:cNvPicPr preferRelativeResize="0"/>
          <p:nvPr/>
        </p:nvPicPr>
        <p:blipFill rotWithShape="1">
          <a:blip r:embed="rId9">
            <a:alphaModFix/>
          </a:blip>
          <a:srcRect l="29999" r="1"/>
          <a:stretch/>
        </p:blipFill>
        <p:spPr>
          <a:xfrm>
            <a:off x="9491367" y="1897261"/>
            <a:ext cx="2094381" cy="1570786"/>
          </a:xfrm>
          <a:prstGeom prst="rect">
            <a:avLst/>
          </a:prstGeom>
          <a:noFill/>
          <a:ln>
            <a:noFill/>
          </a:ln>
        </p:spPr>
      </p:pic>
      <p:grpSp>
        <p:nvGrpSpPr>
          <p:cNvPr id="14" name="Group 13">
            <a:extLst>
              <a:ext uri="{FF2B5EF4-FFF2-40B4-BE49-F238E27FC236}">
                <a16:creationId xmlns:a16="http://schemas.microsoft.com/office/drawing/2014/main" id="{AF046A4B-2649-3D4C-9C35-F8B9BD762CDE}"/>
              </a:ext>
            </a:extLst>
          </p:cNvPr>
          <p:cNvGrpSpPr/>
          <p:nvPr/>
        </p:nvGrpSpPr>
        <p:grpSpPr>
          <a:xfrm>
            <a:off x="3695770" y="3614901"/>
            <a:ext cx="2094382" cy="1586984"/>
            <a:chOff x="2469024" y="3888434"/>
            <a:chExt cx="1770715" cy="1341731"/>
          </a:xfrm>
        </p:grpSpPr>
        <p:pic>
          <p:nvPicPr>
            <p:cNvPr id="11" name="Google Shape;176;p7" descr="See the source image">
              <a:extLst>
                <a:ext uri="{FF2B5EF4-FFF2-40B4-BE49-F238E27FC236}">
                  <a16:creationId xmlns:a16="http://schemas.microsoft.com/office/drawing/2014/main" id="{B9411BDB-4A71-7644-89CB-8DC9CCD513FD}"/>
                </a:ext>
              </a:extLst>
            </p:cNvPr>
            <p:cNvPicPr preferRelativeResize="0"/>
            <p:nvPr/>
          </p:nvPicPr>
          <p:blipFill rotWithShape="1">
            <a:blip r:embed="rId10">
              <a:alphaModFix/>
            </a:blip>
            <a:srcRect l="5038" t="12069" r="4854" b="9577"/>
            <a:stretch/>
          </p:blipFill>
          <p:spPr>
            <a:xfrm>
              <a:off x="2551222" y="4044775"/>
              <a:ext cx="1591996" cy="1038252"/>
            </a:xfrm>
            <a:prstGeom prst="rect">
              <a:avLst/>
            </a:prstGeom>
            <a:noFill/>
            <a:ln>
              <a:noFill/>
            </a:ln>
          </p:spPr>
        </p:pic>
        <p:sp>
          <p:nvSpPr>
            <p:cNvPr id="13" name="Rectangle 12">
              <a:extLst>
                <a:ext uri="{FF2B5EF4-FFF2-40B4-BE49-F238E27FC236}">
                  <a16:creationId xmlns:a16="http://schemas.microsoft.com/office/drawing/2014/main" id="{46889FB7-BDBE-8E4F-A5B5-F1F5843333D0}"/>
                </a:ext>
              </a:extLst>
            </p:cNvPr>
            <p:cNvSpPr/>
            <p:nvPr/>
          </p:nvSpPr>
          <p:spPr>
            <a:xfrm>
              <a:off x="2469024" y="3888434"/>
              <a:ext cx="1770715" cy="1341731"/>
            </a:xfrm>
            <a:prstGeom prst="rect">
              <a:avLst/>
            </a:prstGeom>
            <a:solidFill>
              <a:schemeClr val="bg1">
                <a:lumMod val="50000"/>
                <a:alpha val="109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Google Shape;170;p7" descr="See the source image">
            <a:extLst>
              <a:ext uri="{FF2B5EF4-FFF2-40B4-BE49-F238E27FC236}">
                <a16:creationId xmlns:a16="http://schemas.microsoft.com/office/drawing/2014/main" id="{F2953D99-5079-C549-BC60-00A89C915B7F}"/>
              </a:ext>
            </a:extLst>
          </p:cNvPr>
          <p:cNvPicPr preferRelativeResize="0"/>
          <p:nvPr/>
        </p:nvPicPr>
        <p:blipFill rotWithShape="1">
          <a:blip r:embed="rId11">
            <a:alphaModFix/>
          </a:blip>
          <a:srcRect r="12093"/>
          <a:stretch/>
        </p:blipFill>
        <p:spPr>
          <a:xfrm>
            <a:off x="7269319" y="1897261"/>
            <a:ext cx="2094381" cy="1593883"/>
          </a:xfrm>
          <a:prstGeom prst="rect">
            <a:avLst/>
          </a:prstGeom>
          <a:noFill/>
          <a:ln>
            <a:noFill/>
          </a:ln>
        </p:spPr>
      </p:pic>
      <p:sp>
        <p:nvSpPr>
          <p:cNvPr id="16" name="Rectangle 15">
            <a:extLst>
              <a:ext uri="{FF2B5EF4-FFF2-40B4-BE49-F238E27FC236}">
                <a16:creationId xmlns:a16="http://schemas.microsoft.com/office/drawing/2014/main" id="{AABCC4EB-A1EC-AD41-A8A1-7BFA045CF8F8}"/>
              </a:ext>
            </a:extLst>
          </p:cNvPr>
          <p:cNvSpPr/>
          <p:nvPr/>
        </p:nvSpPr>
        <p:spPr>
          <a:xfrm>
            <a:off x="603168" y="1897260"/>
            <a:ext cx="2092721" cy="1591199"/>
          </a:xfrm>
          <a:prstGeom prst="rect">
            <a:avLst/>
          </a:prstGeom>
          <a:solidFill>
            <a:srgbClr val="FF61FA">
              <a:alpha val="7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latin typeface="Oswald" pitchFamily="2" charset="77"/>
              </a:rPr>
              <a:t>A. MDMA</a:t>
            </a:r>
          </a:p>
        </p:txBody>
      </p:sp>
      <p:sp>
        <p:nvSpPr>
          <p:cNvPr id="21" name="Rectangle 20">
            <a:extLst>
              <a:ext uri="{FF2B5EF4-FFF2-40B4-BE49-F238E27FC236}">
                <a16:creationId xmlns:a16="http://schemas.microsoft.com/office/drawing/2014/main" id="{A14262FB-D5E5-654F-9EC9-CA28690C6ADE}"/>
              </a:ext>
            </a:extLst>
          </p:cNvPr>
          <p:cNvSpPr/>
          <p:nvPr/>
        </p:nvSpPr>
        <p:spPr>
          <a:xfrm>
            <a:off x="9491367" y="1897261"/>
            <a:ext cx="371260" cy="371498"/>
          </a:xfrm>
          <a:prstGeom prst="rect">
            <a:avLst/>
          </a:prstGeom>
          <a:solidFill>
            <a:srgbClr val="FF66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latin typeface="Montserrat" pitchFamily="2" charset="77"/>
              </a:rPr>
              <a:t>E</a:t>
            </a:r>
          </a:p>
        </p:txBody>
      </p:sp>
      <p:sp>
        <p:nvSpPr>
          <p:cNvPr id="26" name="Rectangle 25">
            <a:extLst>
              <a:ext uri="{FF2B5EF4-FFF2-40B4-BE49-F238E27FC236}">
                <a16:creationId xmlns:a16="http://schemas.microsoft.com/office/drawing/2014/main" id="{47E8EC13-3002-BA40-AF0F-7F5D21D328BF}"/>
              </a:ext>
            </a:extLst>
          </p:cNvPr>
          <p:cNvSpPr/>
          <p:nvPr/>
        </p:nvSpPr>
        <p:spPr>
          <a:xfrm>
            <a:off x="2825219" y="1897260"/>
            <a:ext cx="2092721" cy="1591199"/>
          </a:xfrm>
          <a:prstGeom prst="rect">
            <a:avLst/>
          </a:prstGeom>
          <a:solidFill>
            <a:srgbClr val="FF61FA">
              <a:alpha val="7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latin typeface="Oswald" pitchFamily="2" charset="77"/>
              </a:rPr>
              <a:t>B. Sugar</a:t>
            </a:r>
          </a:p>
        </p:txBody>
      </p:sp>
      <p:sp>
        <p:nvSpPr>
          <p:cNvPr id="27" name="Rectangle 26">
            <a:extLst>
              <a:ext uri="{FF2B5EF4-FFF2-40B4-BE49-F238E27FC236}">
                <a16:creationId xmlns:a16="http://schemas.microsoft.com/office/drawing/2014/main" id="{F820BBC8-E63A-D846-B9F8-B6516833C9FD}"/>
              </a:ext>
            </a:extLst>
          </p:cNvPr>
          <p:cNvSpPr/>
          <p:nvPr/>
        </p:nvSpPr>
        <p:spPr>
          <a:xfrm>
            <a:off x="5047270" y="1897260"/>
            <a:ext cx="2092721" cy="1591199"/>
          </a:xfrm>
          <a:prstGeom prst="rect">
            <a:avLst/>
          </a:prstGeom>
          <a:solidFill>
            <a:srgbClr val="FF61FA">
              <a:alpha val="7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latin typeface="Oswald" pitchFamily="2" charset="77"/>
              </a:rPr>
              <a:t>C. Heroin</a:t>
            </a:r>
          </a:p>
        </p:txBody>
      </p:sp>
      <p:sp>
        <p:nvSpPr>
          <p:cNvPr id="28" name="Rectangle 27">
            <a:extLst>
              <a:ext uri="{FF2B5EF4-FFF2-40B4-BE49-F238E27FC236}">
                <a16:creationId xmlns:a16="http://schemas.microsoft.com/office/drawing/2014/main" id="{9563E476-9DC6-E749-8998-F280F5D30815}"/>
              </a:ext>
            </a:extLst>
          </p:cNvPr>
          <p:cNvSpPr/>
          <p:nvPr/>
        </p:nvSpPr>
        <p:spPr>
          <a:xfrm>
            <a:off x="7269354" y="1897260"/>
            <a:ext cx="2092721" cy="1591199"/>
          </a:xfrm>
          <a:prstGeom prst="rect">
            <a:avLst/>
          </a:prstGeom>
          <a:solidFill>
            <a:srgbClr val="FF61FA">
              <a:alpha val="7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latin typeface="Oswald" pitchFamily="2" charset="77"/>
              </a:rPr>
              <a:t>D. Cocaine</a:t>
            </a:r>
          </a:p>
        </p:txBody>
      </p:sp>
      <p:sp>
        <p:nvSpPr>
          <p:cNvPr id="29" name="Rectangle 28">
            <a:extLst>
              <a:ext uri="{FF2B5EF4-FFF2-40B4-BE49-F238E27FC236}">
                <a16:creationId xmlns:a16="http://schemas.microsoft.com/office/drawing/2014/main" id="{2E8FD258-B4BB-234C-939C-2662A6385051}"/>
              </a:ext>
            </a:extLst>
          </p:cNvPr>
          <p:cNvSpPr/>
          <p:nvPr/>
        </p:nvSpPr>
        <p:spPr>
          <a:xfrm>
            <a:off x="9492196" y="1897260"/>
            <a:ext cx="2092721" cy="1591199"/>
          </a:xfrm>
          <a:prstGeom prst="rect">
            <a:avLst/>
          </a:prstGeom>
          <a:solidFill>
            <a:srgbClr val="FF61FA">
              <a:alpha val="7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latin typeface="Oswald" pitchFamily="2" charset="77"/>
              </a:rPr>
              <a:t>E. Spice </a:t>
            </a:r>
            <a:br>
              <a:rPr lang="en-US" sz="1500" b="1" dirty="0">
                <a:latin typeface="Oswald" pitchFamily="2" charset="77"/>
              </a:rPr>
            </a:br>
            <a:r>
              <a:rPr lang="en-US" sz="1500" b="1" dirty="0">
                <a:latin typeface="Oswald" pitchFamily="2" charset="77"/>
              </a:rPr>
              <a:t>(synthetic cannabis)</a:t>
            </a:r>
          </a:p>
        </p:txBody>
      </p:sp>
      <p:sp>
        <p:nvSpPr>
          <p:cNvPr id="30" name="Rectangle 29">
            <a:extLst>
              <a:ext uri="{FF2B5EF4-FFF2-40B4-BE49-F238E27FC236}">
                <a16:creationId xmlns:a16="http://schemas.microsoft.com/office/drawing/2014/main" id="{930BD8E4-BB57-644B-8BE1-32DDF0B71014}"/>
              </a:ext>
            </a:extLst>
          </p:cNvPr>
          <p:cNvSpPr/>
          <p:nvPr/>
        </p:nvSpPr>
        <p:spPr>
          <a:xfrm>
            <a:off x="1459112" y="3615044"/>
            <a:ext cx="2092721" cy="1591199"/>
          </a:xfrm>
          <a:prstGeom prst="rect">
            <a:avLst/>
          </a:prstGeom>
          <a:solidFill>
            <a:srgbClr val="FF61FA">
              <a:alpha val="7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latin typeface="Oswald" pitchFamily="2" charset="77"/>
              </a:rPr>
              <a:t>F. Paracetamol</a:t>
            </a:r>
          </a:p>
        </p:txBody>
      </p:sp>
      <p:sp>
        <p:nvSpPr>
          <p:cNvPr id="31" name="Rectangle 30">
            <a:extLst>
              <a:ext uri="{FF2B5EF4-FFF2-40B4-BE49-F238E27FC236}">
                <a16:creationId xmlns:a16="http://schemas.microsoft.com/office/drawing/2014/main" id="{D720FF2E-62D3-4C42-8095-1F91DFD31091}"/>
              </a:ext>
            </a:extLst>
          </p:cNvPr>
          <p:cNvSpPr/>
          <p:nvPr/>
        </p:nvSpPr>
        <p:spPr>
          <a:xfrm>
            <a:off x="3697431" y="3615044"/>
            <a:ext cx="2092721" cy="1591199"/>
          </a:xfrm>
          <a:prstGeom prst="rect">
            <a:avLst/>
          </a:prstGeom>
          <a:solidFill>
            <a:srgbClr val="FF61FA">
              <a:alpha val="7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latin typeface="Oswald" pitchFamily="2" charset="77"/>
              </a:rPr>
              <a:t>G. Nos </a:t>
            </a:r>
            <a:br>
              <a:rPr lang="en-US" sz="1500" b="1" dirty="0">
                <a:latin typeface="Oswald" pitchFamily="2" charset="77"/>
              </a:rPr>
            </a:br>
            <a:r>
              <a:rPr lang="en-US" sz="1500" b="1" dirty="0">
                <a:latin typeface="Oswald" pitchFamily="2" charset="77"/>
              </a:rPr>
              <a:t>(Nitrous Oxide)</a:t>
            </a:r>
          </a:p>
        </p:txBody>
      </p:sp>
      <p:sp>
        <p:nvSpPr>
          <p:cNvPr id="32" name="Rectangle 31">
            <a:extLst>
              <a:ext uri="{FF2B5EF4-FFF2-40B4-BE49-F238E27FC236}">
                <a16:creationId xmlns:a16="http://schemas.microsoft.com/office/drawing/2014/main" id="{068A9FF3-95FD-FA4C-AD35-9D162733A49F}"/>
              </a:ext>
            </a:extLst>
          </p:cNvPr>
          <p:cNvSpPr/>
          <p:nvPr/>
        </p:nvSpPr>
        <p:spPr>
          <a:xfrm>
            <a:off x="5912396" y="3615044"/>
            <a:ext cx="2092721" cy="1591199"/>
          </a:xfrm>
          <a:prstGeom prst="rect">
            <a:avLst/>
          </a:prstGeom>
          <a:solidFill>
            <a:srgbClr val="FF61FA">
              <a:alpha val="7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latin typeface="Oswald" pitchFamily="2" charset="77"/>
              </a:rPr>
              <a:t>H. LSD</a:t>
            </a:r>
          </a:p>
        </p:txBody>
      </p:sp>
      <p:sp>
        <p:nvSpPr>
          <p:cNvPr id="33" name="Rectangle 32">
            <a:extLst>
              <a:ext uri="{FF2B5EF4-FFF2-40B4-BE49-F238E27FC236}">
                <a16:creationId xmlns:a16="http://schemas.microsoft.com/office/drawing/2014/main" id="{0F0940F2-426B-A241-B892-33153BAAB97E}"/>
              </a:ext>
            </a:extLst>
          </p:cNvPr>
          <p:cNvSpPr/>
          <p:nvPr/>
        </p:nvSpPr>
        <p:spPr>
          <a:xfrm>
            <a:off x="8119281" y="3615044"/>
            <a:ext cx="2092721" cy="1591199"/>
          </a:xfrm>
          <a:prstGeom prst="rect">
            <a:avLst/>
          </a:prstGeom>
          <a:solidFill>
            <a:srgbClr val="FF61FA">
              <a:alpha val="7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latin typeface="Oswald" pitchFamily="2" charset="77"/>
              </a:rPr>
              <a:t>I. Tobacco</a:t>
            </a:r>
          </a:p>
        </p:txBody>
      </p:sp>
      <p:sp>
        <p:nvSpPr>
          <p:cNvPr id="5" name="Rectangle 4">
            <a:extLst>
              <a:ext uri="{FF2B5EF4-FFF2-40B4-BE49-F238E27FC236}">
                <a16:creationId xmlns:a16="http://schemas.microsoft.com/office/drawing/2014/main" id="{0EBCE61D-A03C-664D-9FCC-36A9F0A16F47}"/>
              </a:ext>
            </a:extLst>
          </p:cNvPr>
          <p:cNvSpPr/>
          <p:nvPr/>
        </p:nvSpPr>
        <p:spPr>
          <a:xfrm>
            <a:off x="3808146" y="5384541"/>
            <a:ext cx="4575709" cy="400110"/>
          </a:xfrm>
          <a:prstGeom prst="rect">
            <a:avLst/>
          </a:prstGeom>
        </p:spPr>
        <p:txBody>
          <a:bodyPr wrap="square">
            <a:spAutoFit/>
          </a:bodyPr>
          <a:lstStyle/>
          <a:p>
            <a:pPr lvl="0" algn="ctr"/>
            <a:r>
              <a:rPr lang="en-GB" sz="2000" dirty="0">
                <a:solidFill>
                  <a:schemeClr val="tx1"/>
                </a:solidFill>
                <a:latin typeface="Oswald" pitchFamily="2" charset="77"/>
                <a:ea typeface="Poppins"/>
                <a:cs typeface="Poppins"/>
                <a:sym typeface="Poppins"/>
              </a:rPr>
              <a:t>Which of these drugs are legal?</a:t>
            </a:r>
            <a:endParaRPr lang="en-GB" sz="2000" dirty="0">
              <a:solidFill>
                <a:schemeClr val="tx1"/>
              </a:solidFill>
              <a:latin typeface="Oswald" pitchFamily="2" charset="77"/>
            </a:endParaRPr>
          </a:p>
        </p:txBody>
      </p:sp>
    </p:spTree>
    <p:extLst>
      <p:ext uri="{BB962C8B-B14F-4D97-AF65-F5344CB8AC3E}">
        <p14:creationId xmlns:p14="http://schemas.microsoft.com/office/powerpoint/2010/main" val="9055306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C66571-37A5-2A4B-B4B5-765836711C58}"/>
              </a:ext>
            </a:extLst>
          </p:cNvPr>
          <p:cNvSpPr txBox="1"/>
          <p:nvPr/>
        </p:nvSpPr>
        <p:spPr>
          <a:xfrm>
            <a:off x="1279994" y="2570265"/>
            <a:ext cx="4338754" cy="1938992"/>
          </a:xfrm>
          <a:prstGeom prst="rect">
            <a:avLst/>
          </a:prstGeom>
          <a:noFill/>
        </p:spPr>
        <p:txBody>
          <a:bodyPr wrap="square" rtlCol="0">
            <a:spAutoFit/>
          </a:bodyPr>
          <a:lstStyle/>
          <a:p>
            <a:r>
              <a:rPr lang="en-US" sz="4000" dirty="0">
                <a:solidFill>
                  <a:schemeClr val="bg1"/>
                </a:solidFill>
                <a:latin typeface="Oswald" pitchFamily="2" charset="77"/>
              </a:rPr>
              <a:t>So why do you think that people choose to use drugs?</a:t>
            </a:r>
          </a:p>
        </p:txBody>
      </p:sp>
      <p:sp>
        <p:nvSpPr>
          <p:cNvPr id="6" name="TextBox 5">
            <a:extLst>
              <a:ext uri="{FF2B5EF4-FFF2-40B4-BE49-F238E27FC236}">
                <a16:creationId xmlns:a16="http://schemas.microsoft.com/office/drawing/2014/main" id="{FF8F3AD5-E7B1-0743-8FB0-49B0367E79E1}"/>
              </a:ext>
            </a:extLst>
          </p:cNvPr>
          <p:cNvSpPr txBox="1"/>
          <p:nvPr/>
        </p:nvSpPr>
        <p:spPr>
          <a:xfrm>
            <a:off x="1279994" y="4509257"/>
            <a:ext cx="5986439" cy="477054"/>
          </a:xfrm>
          <a:prstGeom prst="rect">
            <a:avLst/>
          </a:prstGeom>
          <a:noFill/>
        </p:spPr>
        <p:txBody>
          <a:bodyPr wrap="square" rtlCol="0">
            <a:spAutoFit/>
          </a:bodyPr>
          <a:lstStyle/>
          <a:p>
            <a:r>
              <a:rPr lang="en-US" sz="2500" dirty="0">
                <a:solidFill>
                  <a:schemeClr val="bg1"/>
                </a:solidFill>
                <a:latin typeface="Oswald Light" pitchFamily="2" charset="77"/>
              </a:rPr>
              <a:t>How many can you come up with?</a:t>
            </a:r>
          </a:p>
        </p:txBody>
      </p:sp>
      <p:sp>
        <p:nvSpPr>
          <p:cNvPr id="7" name="Rectangle 6">
            <a:extLst>
              <a:ext uri="{FF2B5EF4-FFF2-40B4-BE49-F238E27FC236}">
                <a16:creationId xmlns:a16="http://schemas.microsoft.com/office/drawing/2014/main" id="{110BB1F1-DE8D-5841-8D2B-1C6746C93DA4}"/>
              </a:ext>
            </a:extLst>
          </p:cNvPr>
          <p:cNvSpPr/>
          <p:nvPr/>
        </p:nvSpPr>
        <p:spPr>
          <a:xfrm>
            <a:off x="0" y="0"/>
            <a:ext cx="12192000" cy="187287"/>
          </a:xfrm>
          <a:prstGeom prst="rect">
            <a:avLst/>
          </a:prstGeom>
          <a:solidFill>
            <a:srgbClr val="FF6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7EEDFD-EDC9-6943-B6EB-18FE08805AA7}"/>
              </a:ext>
            </a:extLst>
          </p:cNvPr>
          <p:cNvSpPr/>
          <p:nvPr/>
        </p:nvSpPr>
        <p:spPr>
          <a:xfrm>
            <a:off x="1364596" y="0"/>
            <a:ext cx="1648403" cy="1863524"/>
          </a:xfrm>
          <a:prstGeom prst="rect">
            <a:avLst/>
          </a:prstGeom>
          <a:gradFill>
            <a:gsLst>
              <a:gs pos="0">
                <a:schemeClr val="accent1">
                  <a:lumMod val="5000"/>
                  <a:lumOff val="95000"/>
                </a:schemeClr>
              </a:gs>
              <a:gs pos="100000">
                <a:schemeClr val="bg1"/>
              </a:gs>
            </a:gsLst>
            <a:lin ang="5400000" scaled="1"/>
          </a:gradFill>
          <a:ln>
            <a:noFill/>
          </a:ln>
          <a:effectLst>
            <a:outerShdw blurRad="419100" sx="108000" sy="108000" algn="c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B197A809-2362-B949-A57B-6FE2744A71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46209" y="566655"/>
            <a:ext cx="1324312" cy="1109900"/>
          </a:xfrm>
          <a:prstGeom prst="rect">
            <a:avLst/>
          </a:prstGeom>
        </p:spPr>
      </p:pic>
      <p:pic>
        <p:nvPicPr>
          <p:cNvPr id="3" name="Online Media 2" descr="Why People Choose Drugs">
            <a:hlinkClick r:id="" action="ppaction://media"/>
            <a:extLst>
              <a:ext uri="{FF2B5EF4-FFF2-40B4-BE49-F238E27FC236}">
                <a16:creationId xmlns:a16="http://schemas.microsoft.com/office/drawing/2014/main" id="{F0327948-0DF7-F540-A81D-00910568781C}"/>
              </a:ext>
            </a:extLst>
          </p:cNvPr>
          <p:cNvPicPr>
            <a:picLocks noRot="1" noChangeAspect="1"/>
          </p:cNvPicPr>
          <p:nvPr>
            <a:videoFile r:link="rId1"/>
          </p:nvPr>
        </p:nvPicPr>
        <p:blipFill>
          <a:blip r:embed="rId5"/>
          <a:stretch>
            <a:fillRect/>
          </a:stretch>
        </p:blipFill>
        <p:spPr>
          <a:xfrm>
            <a:off x="5874944" y="1914595"/>
            <a:ext cx="5752800" cy="3250332"/>
          </a:xfrm>
          <a:prstGeom prst="rect">
            <a:avLst/>
          </a:prstGeom>
        </p:spPr>
      </p:pic>
    </p:spTree>
    <p:extLst>
      <p:ext uri="{BB962C8B-B14F-4D97-AF65-F5344CB8AC3E}">
        <p14:creationId xmlns:p14="http://schemas.microsoft.com/office/powerpoint/2010/main" val="2920530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72655D-0B0B-EC41-90DC-51BA27353911}"/>
              </a:ext>
            </a:extLst>
          </p:cNvPr>
          <p:cNvSpPr>
            <a:spLocks noGrp="1"/>
          </p:cNvSpPr>
          <p:nvPr>
            <p:ph type="body" sz="quarter" idx="10"/>
          </p:nvPr>
        </p:nvSpPr>
        <p:spPr/>
        <p:txBody>
          <a:bodyPr/>
          <a:lstStyle/>
          <a:p>
            <a:r>
              <a:rPr lang="en-US" dirty="0"/>
              <a:t>Check out the Club Drugs Wheel</a:t>
            </a:r>
          </a:p>
        </p:txBody>
      </p:sp>
      <p:sp>
        <p:nvSpPr>
          <p:cNvPr id="4" name="Google Shape;126;p3">
            <a:extLst>
              <a:ext uri="{FF2B5EF4-FFF2-40B4-BE49-F238E27FC236}">
                <a16:creationId xmlns:a16="http://schemas.microsoft.com/office/drawing/2014/main" id="{E5EBB655-8965-AC42-A6B5-A55123BBAE4A}"/>
              </a:ext>
            </a:extLst>
          </p:cNvPr>
          <p:cNvSpPr txBox="1"/>
          <p:nvPr/>
        </p:nvSpPr>
        <p:spPr>
          <a:xfrm>
            <a:off x="1948857" y="2514702"/>
            <a:ext cx="4407876" cy="1246455"/>
          </a:xfrm>
          <a:prstGeom prst="rect">
            <a:avLst/>
          </a:prstGeom>
          <a:noFill/>
          <a:ln>
            <a:noFill/>
          </a:ln>
        </p:spPr>
        <p:txBody>
          <a:bodyPr spcFirstLastPara="1" wrap="square" lIns="91425" tIns="45700" rIns="91425" bIns="45700" anchor="t" anchorCtr="0">
            <a:spAutoFit/>
          </a:bodyPr>
          <a:lstStyle/>
          <a:p>
            <a:pPr lvl="0"/>
            <a:r>
              <a:rPr lang="en-GB" sz="2500" dirty="0">
                <a:solidFill>
                  <a:schemeClr val="tx1"/>
                </a:solidFill>
                <a:latin typeface="Oswald" pitchFamily="2" charset="77"/>
                <a:ea typeface="Poppins"/>
                <a:cs typeface="Poppins"/>
                <a:sym typeface="Poppins"/>
              </a:rPr>
              <a:t>You have </a:t>
            </a:r>
            <a:r>
              <a:rPr lang="en-GB" sz="2500" b="1" dirty="0">
                <a:solidFill>
                  <a:srgbClr val="FF61FA"/>
                </a:solidFill>
                <a:latin typeface="Oswald" pitchFamily="2" charset="77"/>
                <a:ea typeface="Poppins"/>
                <a:cs typeface="Poppins"/>
                <a:sym typeface="Poppins"/>
              </a:rPr>
              <a:t>3 minutes </a:t>
            </a:r>
            <a:r>
              <a:rPr lang="en-GB" sz="2500" dirty="0">
                <a:solidFill>
                  <a:schemeClr val="tx1"/>
                </a:solidFill>
                <a:latin typeface="Oswald" pitchFamily="2" charset="77"/>
                <a:ea typeface="Poppins"/>
                <a:cs typeface="Poppins"/>
                <a:sym typeface="Poppins"/>
              </a:rPr>
              <a:t>to look through the wheel and see what you can remember before a short quiz!</a:t>
            </a:r>
          </a:p>
        </p:txBody>
      </p:sp>
      <p:pic>
        <p:nvPicPr>
          <p:cNvPr id="6" name="Graphic 5">
            <a:extLst>
              <a:ext uri="{FF2B5EF4-FFF2-40B4-BE49-F238E27FC236}">
                <a16:creationId xmlns:a16="http://schemas.microsoft.com/office/drawing/2014/main" id="{8629E9BF-3C96-5E45-9EBF-FDA40EA86E3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0944" y="2261013"/>
            <a:ext cx="1941601" cy="1941601"/>
          </a:xfrm>
          <a:prstGeom prst="rect">
            <a:avLst/>
          </a:prstGeom>
        </p:spPr>
      </p:pic>
      <p:pic>
        <p:nvPicPr>
          <p:cNvPr id="8" name="Google Shape;198;p15">
            <a:extLst>
              <a:ext uri="{FF2B5EF4-FFF2-40B4-BE49-F238E27FC236}">
                <a16:creationId xmlns:a16="http://schemas.microsoft.com/office/drawing/2014/main" id="{FFCBEF80-7422-B849-8D93-71BBE7157CF1}"/>
              </a:ext>
            </a:extLst>
          </p:cNvPr>
          <p:cNvPicPr preferRelativeResize="0"/>
          <p:nvPr/>
        </p:nvPicPr>
        <p:blipFill rotWithShape="1">
          <a:blip r:embed="rId4">
            <a:clrChange>
              <a:clrFrom>
                <a:srgbClr val="FFFFFF"/>
              </a:clrFrom>
              <a:clrTo>
                <a:srgbClr val="FFFFFF">
                  <a:alpha val="0"/>
                </a:srgbClr>
              </a:clrTo>
            </a:clrChange>
            <a:alphaModFix/>
          </a:blip>
          <a:srcRect l="35756" t="29923" r="35291" b="9802"/>
          <a:stretch/>
        </p:blipFill>
        <p:spPr>
          <a:xfrm>
            <a:off x="6983450" y="259482"/>
            <a:ext cx="4765638" cy="5580626"/>
          </a:xfrm>
          <a:prstGeom prst="rect">
            <a:avLst/>
          </a:prstGeom>
          <a:noFill/>
          <a:ln>
            <a:noFill/>
          </a:ln>
        </p:spPr>
      </p:pic>
    </p:spTree>
    <p:extLst>
      <p:ext uri="{BB962C8B-B14F-4D97-AF65-F5344CB8AC3E}">
        <p14:creationId xmlns:p14="http://schemas.microsoft.com/office/powerpoint/2010/main" val="22921923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A1F5EE-FCDE-114F-BB7B-927E95C029DA}"/>
              </a:ext>
            </a:extLst>
          </p:cNvPr>
          <p:cNvSpPr/>
          <p:nvPr/>
        </p:nvSpPr>
        <p:spPr>
          <a:xfrm>
            <a:off x="442913" y="5045725"/>
            <a:ext cx="6916354" cy="4578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D472655D-0B0B-EC41-90DC-51BA27353911}"/>
              </a:ext>
            </a:extLst>
          </p:cNvPr>
          <p:cNvSpPr>
            <a:spLocks noGrp="1"/>
          </p:cNvSpPr>
          <p:nvPr>
            <p:ph type="body" sz="quarter" idx="10"/>
          </p:nvPr>
        </p:nvSpPr>
        <p:spPr/>
        <p:txBody>
          <a:bodyPr/>
          <a:lstStyle/>
          <a:p>
            <a:r>
              <a:rPr lang="en-US" dirty="0"/>
              <a:t>Quiz</a:t>
            </a:r>
          </a:p>
        </p:txBody>
      </p:sp>
      <p:graphicFrame>
        <p:nvGraphicFramePr>
          <p:cNvPr id="8" name="Table 8">
            <a:extLst>
              <a:ext uri="{FF2B5EF4-FFF2-40B4-BE49-F238E27FC236}">
                <a16:creationId xmlns:a16="http://schemas.microsoft.com/office/drawing/2014/main" id="{0E327B02-6343-9D41-91C0-C756A5AE4929}"/>
              </a:ext>
            </a:extLst>
          </p:cNvPr>
          <p:cNvGraphicFramePr>
            <a:graphicFrameLocks noGrp="1"/>
          </p:cNvGraphicFramePr>
          <p:nvPr>
            <p:extLst>
              <p:ext uri="{D42A27DB-BD31-4B8C-83A1-F6EECF244321}">
                <p14:modId xmlns:p14="http://schemas.microsoft.com/office/powerpoint/2010/main" val="1466670399"/>
              </p:ext>
            </p:extLst>
          </p:nvPr>
        </p:nvGraphicFramePr>
        <p:xfrm>
          <a:off x="442913" y="1574799"/>
          <a:ext cx="7147011" cy="3240000"/>
        </p:xfrm>
        <a:graphic>
          <a:graphicData uri="http://schemas.openxmlformats.org/drawingml/2006/table">
            <a:tbl>
              <a:tblPr firstRow="1" bandRow="1">
                <a:tableStyleId>{04892AD9-3086-404D-B4AF-361398A627A4}</a:tableStyleId>
              </a:tblPr>
              <a:tblGrid>
                <a:gridCol w="703011">
                  <a:extLst>
                    <a:ext uri="{9D8B030D-6E8A-4147-A177-3AD203B41FA5}">
                      <a16:colId xmlns:a16="http://schemas.microsoft.com/office/drawing/2014/main" val="242495539"/>
                    </a:ext>
                  </a:extLst>
                </a:gridCol>
                <a:gridCol w="6444000">
                  <a:extLst>
                    <a:ext uri="{9D8B030D-6E8A-4147-A177-3AD203B41FA5}">
                      <a16:colId xmlns:a16="http://schemas.microsoft.com/office/drawing/2014/main" val="211299342"/>
                    </a:ext>
                  </a:extLst>
                </a:gridCol>
              </a:tblGrid>
              <a:tr h="648000">
                <a:tc>
                  <a:txBody>
                    <a:bodyPr/>
                    <a:lstStyle/>
                    <a:p>
                      <a:pPr algn="ctr"/>
                      <a:r>
                        <a:rPr lang="en-US" sz="2500" b="1" dirty="0">
                          <a:solidFill>
                            <a:schemeClr val="bg1"/>
                          </a:solidFill>
                          <a:latin typeface="Oswald" pitchFamily="2" charset="77"/>
                        </a:rPr>
                        <a:t>1</a:t>
                      </a:r>
                    </a:p>
                  </a:txBody>
                  <a:tcPr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solidFill>
                      <a:srgbClr val="FF61FA"/>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800" b="0" dirty="0">
                          <a:solidFill>
                            <a:schemeClr val="tx1"/>
                          </a:solidFill>
                          <a:latin typeface="Oswald" pitchFamily="2" charset="77"/>
                          <a:ea typeface="Poppins"/>
                          <a:cs typeface="Poppins"/>
                          <a:sym typeface="Poppins"/>
                        </a:rPr>
                        <a:t>What sorts of feelings are associated with stimulants?</a:t>
                      </a:r>
                      <a:endParaRPr lang="en-GB" sz="1800" b="0" dirty="0">
                        <a:solidFill>
                          <a:schemeClr val="tx1"/>
                        </a:solidFill>
                        <a:latin typeface="Oswald" pitchFamily="2" charset="77"/>
                      </a:endParaRPr>
                    </a:p>
                  </a:txBody>
                  <a:tcPr marL="16344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solidFill>
                        <a:srgbClr val="FF61FA"/>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39493580"/>
                  </a:ext>
                </a:extLst>
              </a:tr>
              <a:tr h="648000">
                <a:tc>
                  <a:txBody>
                    <a:bodyPr/>
                    <a:lstStyle/>
                    <a:p>
                      <a:pPr algn="ctr"/>
                      <a:r>
                        <a:rPr lang="en-US" sz="2500" b="1" dirty="0">
                          <a:solidFill>
                            <a:schemeClr val="bg1"/>
                          </a:solidFill>
                          <a:latin typeface="Oswald" pitchFamily="2" charset="77"/>
                        </a:rPr>
                        <a:t>2</a:t>
                      </a:r>
                    </a:p>
                  </a:txBody>
                  <a:tcPr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solidFill>
                      <a:srgbClr val="FF61FA"/>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800" b="0" dirty="0">
                          <a:solidFill>
                            <a:schemeClr val="tx1"/>
                          </a:solidFill>
                          <a:latin typeface="Oswald" pitchFamily="2" charset="77"/>
                          <a:ea typeface="Poppins"/>
                          <a:cs typeface="Poppins"/>
                          <a:sym typeface="Poppins"/>
                        </a:rPr>
                        <a:t>Give one example of an opioid.</a:t>
                      </a:r>
                      <a:endParaRPr lang="en-GB" sz="1800" b="0" dirty="0">
                        <a:solidFill>
                          <a:schemeClr val="tx1"/>
                        </a:solidFill>
                        <a:latin typeface="Oswald" pitchFamily="2" charset="77"/>
                      </a:endParaRPr>
                    </a:p>
                  </a:txBody>
                  <a:tcPr marL="16344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rgbClr val="FF61FA"/>
                      </a:solidFill>
                      <a:prstDash val="dot"/>
                      <a:round/>
                      <a:headEnd type="none" w="med" len="med"/>
                      <a:tailEnd type="none" w="med" len="med"/>
                    </a:lnT>
                    <a:lnB w="12700" cap="flat" cmpd="sng" algn="ctr">
                      <a:solidFill>
                        <a:srgbClr val="FF61FA"/>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5163575"/>
                  </a:ext>
                </a:extLst>
              </a:tr>
              <a:tr h="648000">
                <a:tc>
                  <a:txBody>
                    <a:bodyPr/>
                    <a:lstStyle/>
                    <a:p>
                      <a:pPr algn="ctr"/>
                      <a:r>
                        <a:rPr lang="en-US" sz="2500" b="1" dirty="0">
                          <a:solidFill>
                            <a:schemeClr val="bg1"/>
                          </a:solidFill>
                          <a:latin typeface="Oswald" pitchFamily="2" charset="77"/>
                        </a:rPr>
                        <a:t>3</a:t>
                      </a:r>
                    </a:p>
                  </a:txBody>
                  <a:tcPr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solidFill>
                      <a:srgbClr val="FF61FA"/>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800" b="0" dirty="0">
                          <a:solidFill>
                            <a:schemeClr val="tx1"/>
                          </a:solidFill>
                          <a:latin typeface="Oswald" pitchFamily="2" charset="77"/>
                          <a:ea typeface="Poppins"/>
                          <a:cs typeface="Poppins"/>
                          <a:sym typeface="Poppins"/>
                        </a:rPr>
                        <a:t>Which category of drug does Ketamine fall under?</a:t>
                      </a:r>
                      <a:endParaRPr lang="en-GB" sz="1800" b="0" dirty="0">
                        <a:solidFill>
                          <a:schemeClr val="tx1"/>
                        </a:solidFill>
                        <a:latin typeface="Oswald" pitchFamily="2" charset="77"/>
                      </a:endParaRPr>
                    </a:p>
                  </a:txBody>
                  <a:tcPr marL="16344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rgbClr val="FF61FA"/>
                      </a:solidFill>
                      <a:prstDash val="dot"/>
                      <a:round/>
                      <a:headEnd type="none" w="med" len="med"/>
                      <a:tailEnd type="none" w="med" len="med"/>
                    </a:lnT>
                    <a:lnB w="12700" cap="flat" cmpd="sng" algn="ctr">
                      <a:solidFill>
                        <a:srgbClr val="FF61FA"/>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91722506"/>
                  </a:ext>
                </a:extLst>
              </a:tr>
              <a:tr h="648000">
                <a:tc>
                  <a:txBody>
                    <a:bodyPr/>
                    <a:lstStyle/>
                    <a:p>
                      <a:pPr algn="ctr"/>
                      <a:r>
                        <a:rPr lang="en-US" sz="2500" b="1" dirty="0">
                          <a:solidFill>
                            <a:schemeClr val="bg1"/>
                          </a:solidFill>
                          <a:latin typeface="Oswald" pitchFamily="2" charset="77"/>
                        </a:rPr>
                        <a:t>4</a:t>
                      </a:r>
                    </a:p>
                  </a:txBody>
                  <a:tcPr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bg1"/>
                      </a:solidFill>
                      <a:prstDash val="dot"/>
                      <a:round/>
                      <a:headEnd type="none" w="med" len="med"/>
                      <a:tailEnd type="none" w="med" len="med"/>
                    </a:lnT>
                    <a:lnB w="12700" cap="flat" cmpd="sng" algn="ctr">
                      <a:solidFill>
                        <a:schemeClr val="bg1"/>
                      </a:solidFill>
                      <a:prstDash val="dot"/>
                      <a:round/>
                      <a:headEnd type="none" w="med" len="med"/>
                      <a:tailEnd type="none" w="med" len="med"/>
                    </a:lnB>
                    <a:lnTlToBr w="12700" cmpd="sng">
                      <a:noFill/>
                      <a:prstDash val="solid"/>
                    </a:lnTlToBr>
                    <a:lnBlToTr w="12700" cmpd="sng">
                      <a:noFill/>
                      <a:prstDash val="solid"/>
                    </a:lnBlToTr>
                    <a:solidFill>
                      <a:srgbClr val="FF61FA"/>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800" b="0" dirty="0">
                          <a:solidFill>
                            <a:schemeClr val="tx1"/>
                          </a:solidFill>
                          <a:latin typeface="Oswald" pitchFamily="2" charset="77"/>
                          <a:ea typeface="Poppins"/>
                          <a:cs typeface="Poppins"/>
                          <a:sym typeface="Poppins"/>
                        </a:rPr>
                        <a:t>Which category of drug is associated with overheating and dehydration?</a:t>
                      </a:r>
                      <a:endParaRPr lang="en-GB" sz="1800" b="0" dirty="0">
                        <a:solidFill>
                          <a:schemeClr val="tx1"/>
                        </a:solidFill>
                        <a:latin typeface="Oswald" pitchFamily="2" charset="77"/>
                      </a:endParaRPr>
                    </a:p>
                  </a:txBody>
                  <a:tcPr marL="16344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rgbClr val="FF61FA"/>
                      </a:solidFill>
                      <a:prstDash val="dot"/>
                      <a:round/>
                      <a:headEnd type="none" w="med" len="med"/>
                      <a:tailEnd type="none" w="med" len="med"/>
                    </a:lnT>
                    <a:lnB w="12700" cap="flat" cmpd="sng" algn="ctr">
                      <a:solidFill>
                        <a:srgbClr val="FF61FA"/>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6124027"/>
                  </a:ext>
                </a:extLst>
              </a:tr>
              <a:tr h="648000">
                <a:tc>
                  <a:txBody>
                    <a:bodyPr/>
                    <a:lstStyle/>
                    <a:p>
                      <a:pPr algn="ctr"/>
                      <a:r>
                        <a:rPr lang="en-US" sz="2500" b="1" dirty="0">
                          <a:solidFill>
                            <a:schemeClr val="bg1"/>
                          </a:solidFill>
                          <a:latin typeface="Oswald" pitchFamily="2" charset="77"/>
                        </a:rPr>
                        <a:t>5</a:t>
                      </a:r>
                    </a:p>
                  </a:txBody>
                  <a:tcPr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bg1"/>
                      </a:solidFill>
                      <a:prstDash val="dot"/>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solidFill>
                      <a:srgbClr val="FF61FA"/>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800" b="0" dirty="0">
                          <a:solidFill>
                            <a:schemeClr val="tx1"/>
                          </a:solidFill>
                          <a:latin typeface="Oswald" pitchFamily="2" charset="77"/>
                          <a:ea typeface="Poppins"/>
                          <a:cs typeface="Poppins"/>
                          <a:sym typeface="Poppins"/>
                        </a:rPr>
                        <a:t>Which category of drug does MDMA fall under?</a:t>
                      </a:r>
                      <a:endParaRPr lang="en-GB" sz="1800" b="0" dirty="0">
                        <a:solidFill>
                          <a:schemeClr val="tx1"/>
                        </a:solidFill>
                        <a:latin typeface="Oswald" pitchFamily="2" charset="77"/>
                      </a:endParaRPr>
                    </a:p>
                  </a:txBody>
                  <a:tcPr marL="16344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rgbClr val="FF61FA"/>
                      </a:solidFill>
                      <a:prstDash val="dot"/>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925690807"/>
                  </a:ext>
                </a:extLst>
              </a:tr>
            </a:tbl>
          </a:graphicData>
        </a:graphic>
      </p:graphicFrame>
      <p:sp>
        <p:nvSpPr>
          <p:cNvPr id="3" name="Rectangle 2">
            <a:extLst>
              <a:ext uri="{FF2B5EF4-FFF2-40B4-BE49-F238E27FC236}">
                <a16:creationId xmlns:a16="http://schemas.microsoft.com/office/drawing/2014/main" id="{88C5025D-5AAD-AC42-A197-DB35CA8F5390}"/>
              </a:ext>
            </a:extLst>
          </p:cNvPr>
          <p:cNvSpPr/>
          <p:nvPr/>
        </p:nvSpPr>
        <p:spPr>
          <a:xfrm>
            <a:off x="2381996" y="5074601"/>
            <a:ext cx="3268844" cy="400110"/>
          </a:xfrm>
          <a:prstGeom prst="rect">
            <a:avLst/>
          </a:prstGeom>
        </p:spPr>
        <p:txBody>
          <a:bodyPr wrap="none">
            <a:spAutoFit/>
          </a:bodyPr>
          <a:lstStyle/>
          <a:p>
            <a:pPr lvl="0" algn="ctr"/>
            <a:r>
              <a:rPr lang="en-GB" sz="2000" dirty="0">
                <a:solidFill>
                  <a:schemeClr val="tx1"/>
                </a:solidFill>
                <a:latin typeface="Oswald Light" pitchFamily="2" charset="77"/>
                <a:ea typeface="Poppins"/>
                <a:cs typeface="Poppins"/>
                <a:sym typeface="Poppins"/>
              </a:rPr>
              <a:t>Check your answers with the sheet!</a:t>
            </a:r>
            <a:endParaRPr lang="en-GB" sz="2000" dirty="0">
              <a:solidFill>
                <a:schemeClr val="tx1"/>
              </a:solidFill>
              <a:latin typeface="Oswald Light" pitchFamily="2" charset="77"/>
            </a:endParaRPr>
          </a:p>
        </p:txBody>
      </p:sp>
      <p:pic>
        <p:nvPicPr>
          <p:cNvPr id="7" name="Picture 6" descr="Icon&#10;&#10;Description automatically generated">
            <a:extLst>
              <a:ext uri="{FF2B5EF4-FFF2-40B4-BE49-F238E27FC236}">
                <a16:creationId xmlns:a16="http://schemas.microsoft.com/office/drawing/2014/main" id="{0E19764A-0A78-0D44-8690-83073B667F3B}"/>
              </a:ext>
            </a:extLst>
          </p:cNvPr>
          <p:cNvPicPr>
            <a:picLocks noChangeAspect="1"/>
          </p:cNvPicPr>
          <p:nvPr/>
        </p:nvPicPr>
        <p:blipFill>
          <a:blip r:embed="rId2"/>
          <a:stretch>
            <a:fillRect/>
          </a:stretch>
        </p:blipFill>
        <p:spPr>
          <a:xfrm>
            <a:off x="7859060" y="1574799"/>
            <a:ext cx="3901887" cy="3899912"/>
          </a:xfrm>
          <a:prstGeom prst="rect">
            <a:avLst/>
          </a:prstGeom>
        </p:spPr>
      </p:pic>
    </p:spTree>
    <p:extLst>
      <p:ext uri="{BB962C8B-B14F-4D97-AF65-F5344CB8AC3E}">
        <p14:creationId xmlns:p14="http://schemas.microsoft.com/office/powerpoint/2010/main" val="37528208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70E8FCD-A416-104E-BACF-8546FF1ECC42}"/>
              </a:ext>
            </a:extLst>
          </p:cNvPr>
          <p:cNvSpPr txBox="1"/>
          <p:nvPr/>
        </p:nvSpPr>
        <p:spPr>
          <a:xfrm>
            <a:off x="333486" y="1783599"/>
            <a:ext cx="5549097" cy="2785378"/>
          </a:xfrm>
          <a:prstGeom prst="rect">
            <a:avLst/>
          </a:prstGeom>
          <a:noFill/>
        </p:spPr>
        <p:txBody>
          <a:bodyPr wrap="square" rtlCol="0">
            <a:spAutoFit/>
          </a:bodyPr>
          <a:lstStyle/>
          <a:p>
            <a:pPr lvl="0"/>
            <a:r>
              <a:rPr lang="en-US" sz="4000" b="1" dirty="0">
                <a:solidFill>
                  <a:schemeClr val="tx1"/>
                </a:solidFill>
                <a:latin typeface="Oswald Light" pitchFamily="2" charset="77"/>
              </a:rPr>
              <a:t>Let’s watch Rayyan Zafar speak about the adverse effects of MDMA.</a:t>
            </a:r>
          </a:p>
          <a:p>
            <a:pPr lvl="0"/>
            <a:endParaRPr lang="en-US" sz="3000" b="1" dirty="0">
              <a:solidFill>
                <a:schemeClr val="tx1"/>
              </a:solidFill>
              <a:latin typeface="Oswald Light" pitchFamily="2" charset="77"/>
            </a:endParaRPr>
          </a:p>
          <a:p>
            <a:pPr lvl="0"/>
            <a:r>
              <a:rPr lang="en-US" sz="2500" dirty="0">
                <a:solidFill>
                  <a:schemeClr val="tx1">
                    <a:lumMod val="65000"/>
                    <a:lumOff val="35000"/>
                  </a:schemeClr>
                </a:solidFill>
                <a:latin typeface="Oswald Light" pitchFamily="2" charset="77"/>
              </a:rPr>
              <a:t>As you watch, jot down anything new you learn.</a:t>
            </a:r>
          </a:p>
        </p:txBody>
      </p:sp>
      <p:pic>
        <p:nvPicPr>
          <p:cNvPr id="2" name="Online Media 1" descr="Let's watch Raayan Zafar Speak about">
            <a:hlinkClick r:id="" action="ppaction://media"/>
            <a:extLst>
              <a:ext uri="{FF2B5EF4-FFF2-40B4-BE49-F238E27FC236}">
                <a16:creationId xmlns:a16="http://schemas.microsoft.com/office/drawing/2014/main" id="{925C1B17-1A9C-BD40-97EF-C9798BB840F2}"/>
              </a:ext>
            </a:extLst>
          </p:cNvPr>
          <p:cNvPicPr>
            <a:picLocks noRot="1" noChangeAspect="1"/>
          </p:cNvPicPr>
          <p:nvPr>
            <a:videoFile r:link="rId1"/>
          </p:nvPr>
        </p:nvPicPr>
        <p:blipFill>
          <a:blip r:embed="rId4"/>
          <a:stretch>
            <a:fillRect/>
          </a:stretch>
        </p:blipFill>
        <p:spPr>
          <a:xfrm>
            <a:off x="5882583" y="1552688"/>
            <a:ext cx="5747257" cy="3247200"/>
          </a:xfrm>
          <a:prstGeom prst="rect">
            <a:avLst/>
          </a:prstGeom>
        </p:spPr>
      </p:pic>
    </p:spTree>
    <p:extLst>
      <p:ext uri="{BB962C8B-B14F-4D97-AF65-F5344CB8AC3E}">
        <p14:creationId xmlns:p14="http://schemas.microsoft.com/office/powerpoint/2010/main" val="3308916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BA4E675B-1C0D-5A4D-A7F0-D9CF9B11F1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38"/>
          <a:stretch/>
        </p:blipFill>
        <p:spPr bwMode="auto">
          <a:xfrm>
            <a:off x="8021142" y="2857813"/>
            <a:ext cx="3727946" cy="2487600"/>
          </a:xfrm>
          <a:prstGeom prst="rect">
            <a:avLst/>
          </a:prstGeom>
          <a:noFill/>
          <a:effectLst>
            <a:outerShdw blurRad="406400" sx="102000" sy="102000" algn="ctr" rotWithShape="0">
              <a:prstClr val="black">
                <a:alpha val="29000"/>
              </a:prst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CA09819-55B2-5549-B082-88FD5F1B375A}"/>
              </a:ext>
            </a:extLst>
          </p:cNvPr>
          <p:cNvSpPr txBox="1"/>
          <p:nvPr/>
        </p:nvSpPr>
        <p:spPr>
          <a:xfrm>
            <a:off x="333486" y="812729"/>
            <a:ext cx="6701847" cy="2785378"/>
          </a:xfrm>
          <a:prstGeom prst="rect">
            <a:avLst/>
          </a:prstGeom>
          <a:noFill/>
        </p:spPr>
        <p:txBody>
          <a:bodyPr wrap="square" rtlCol="0">
            <a:spAutoFit/>
          </a:bodyPr>
          <a:lstStyle/>
          <a:p>
            <a:pPr lvl="0"/>
            <a:r>
              <a:rPr lang="en-US" sz="4000" b="1" dirty="0">
                <a:solidFill>
                  <a:schemeClr val="tx1"/>
                </a:solidFill>
                <a:latin typeface="Oswald Light" pitchFamily="2" charset="77"/>
              </a:rPr>
              <a:t>Rayyan mentions MDMA and Ketamine in the interview…</a:t>
            </a:r>
          </a:p>
          <a:p>
            <a:pPr lvl="0"/>
            <a:endParaRPr lang="en-US" sz="1500" b="1" dirty="0">
              <a:solidFill>
                <a:schemeClr val="tx1"/>
              </a:solidFill>
              <a:latin typeface="Oswald Light" pitchFamily="2" charset="77"/>
            </a:endParaRPr>
          </a:p>
          <a:p>
            <a:pPr lvl="0"/>
            <a:r>
              <a:rPr lang="en-US" sz="2000" dirty="0">
                <a:solidFill>
                  <a:schemeClr val="tx1">
                    <a:lumMod val="65000"/>
                    <a:lumOff val="35000"/>
                  </a:schemeClr>
                </a:solidFill>
                <a:latin typeface="Oswald Light" pitchFamily="2" charset="77"/>
              </a:rPr>
              <a:t>In your groups you are going to research these two drugs and cannabis </a:t>
            </a:r>
            <a:br>
              <a:rPr lang="en-US" sz="2000" dirty="0">
                <a:solidFill>
                  <a:schemeClr val="tx1">
                    <a:lumMod val="65000"/>
                    <a:lumOff val="35000"/>
                  </a:schemeClr>
                </a:solidFill>
                <a:latin typeface="Oswald Light" pitchFamily="2" charset="77"/>
              </a:rPr>
            </a:br>
            <a:r>
              <a:rPr lang="en-US" sz="2000" dirty="0">
                <a:solidFill>
                  <a:schemeClr val="tx1">
                    <a:lumMod val="65000"/>
                    <a:lumOff val="35000"/>
                  </a:schemeClr>
                </a:solidFill>
                <a:latin typeface="Oswald Light" pitchFamily="2" charset="77"/>
              </a:rPr>
              <a:t>(as it’s the most widely used illegal substance in the UK) further using the information sheets and then two groups will be picked at random to </a:t>
            </a:r>
            <a:br>
              <a:rPr lang="en-US" sz="2000" dirty="0">
                <a:solidFill>
                  <a:schemeClr val="tx1">
                    <a:lumMod val="65000"/>
                    <a:lumOff val="35000"/>
                  </a:schemeClr>
                </a:solidFill>
                <a:latin typeface="Oswald Light" pitchFamily="2" charset="77"/>
              </a:rPr>
            </a:br>
            <a:r>
              <a:rPr lang="en-US" sz="2000" dirty="0">
                <a:solidFill>
                  <a:schemeClr val="tx1">
                    <a:lumMod val="65000"/>
                    <a:lumOff val="35000"/>
                  </a:schemeClr>
                </a:solidFill>
                <a:latin typeface="Oswald Light" pitchFamily="2" charset="77"/>
              </a:rPr>
              <a:t>present their findings. </a:t>
            </a:r>
          </a:p>
        </p:txBody>
      </p:sp>
      <p:pic>
        <p:nvPicPr>
          <p:cNvPr id="1028" name="Picture 4">
            <a:extLst>
              <a:ext uri="{FF2B5EF4-FFF2-40B4-BE49-F238E27FC236}">
                <a16:creationId xmlns:a16="http://schemas.microsoft.com/office/drawing/2014/main" id="{6EA32C5A-785A-5D4E-8B5F-B552DA7501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3638" y="812729"/>
            <a:ext cx="3727945" cy="2487600"/>
          </a:xfrm>
          <a:prstGeom prst="rect">
            <a:avLst/>
          </a:prstGeom>
          <a:noFill/>
          <a:effectLst>
            <a:outerShdw blurRad="520700" sx="102000" sy="102000" algn="ctr" rotWithShape="0">
              <a:prstClr val="black">
                <a:alpha val="41000"/>
              </a:prstClr>
            </a:outerShdw>
          </a:effectLst>
          <a:extLst>
            <a:ext uri="{909E8E84-426E-40DD-AFC4-6F175D3DCCD1}">
              <a14:hiddenFill xmlns:a14="http://schemas.microsoft.com/office/drawing/2010/main">
                <a:solidFill>
                  <a:srgbClr val="FFFFFF"/>
                </a:solidFill>
              </a14:hiddenFill>
            </a:ext>
          </a:extLst>
        </p:spPr>
      </p:pic>
      <p:sp>
        <p:nvSpPr>
          <p:cNvPr id="5" name="Google Shape;223;p18">
            <a:extLst>
              <a:ext uri="{FF2B5EF4-FFF2-40B4-BE49-F238E27FC236}">
                <a16:creationId xmlns:a16="http://schemas.microsoft.com/office/drawing/2014/main" id="{3A192957-146B-624C-9947-B04945821CF5}"/>
              </a:ext>
            </a:extLst>
          </p:cNvPr>
          <p:cNvSpPr txBox="1"/>
          <p:nvPr/>
        </p:nvSpPr>
        <p:spPr>
          <a:xfrm>
            <a:off x="442912" y="3981111"/>
            <a:ext cx="6592422" cy="1198103"/>
          </a:xfrm>
          <a:prstGeom prst="rect">
            <a:avLst/>
          </a:prstGeom>
          <a:noFill/>
          <a:ln w="28575" cap="flat" cmpd="sng">
            <a:solidFill>
              <a:srgbClr val="FF61FA"/>
            </a:solidFill>
            <a:prstDash val="solid"/>
            <a:round/>
            <a:headEnd type="none" w="sm" len="sm"/>
            <a:tailEnd type="none" w="sm" len="sm"/>
          </a:ln>
        </p:spPr>
        <p:txBody>
          <a:bodyPr spcFirstLastPara="1" wrap="square" lIns="1188000" tIns="180000" rIns="180000" bIns="180000" anchor="t" anchorCtr="0">
            <a:spAutoFit/>
          </a:bodyPr>
          <a:lstStyle/>
          <a:p>
            <a:pPr marL="0" lvl="0" indent="0" rtl="0">
              <a:lnSpc>
                <a:spcPct val="90000"/>
              </a:lnSpc>
              <a:spcBef>
                <a:spcPts val="1000"/>
              </a:spcBef>
              <a:spcAft>
                <a:spcPts val="0"/>
              </a:spcAft>
              <a:buNone/>
            </a:pPr>
            <a:r>
              <a:rPr lang="en-GB" sz="1700" dirty="0">
                <a:solidFill>
                  <a:schemeClr val="tx1"/>
                </a:solidFill>
                <a:latin typeface="Oswald Light" pitchFamily="2" charset="77"/>
                <a:ea typeface="Montserrat"/>
                <a:cs typeface="Montserrat"/>
                <a:sym typeface="Montserrat"/>
              </a:rPr>
              <a:t>FACT: It used to be thought that cannabis wasn’t addictive. Now it is clear that this is not true at all, about </a:t>
            </a:r>
            <a:r>
              <a:rPr lang="en-GB" sz="1700" b="1" dirty="0">
                <a:solidFill>
                  <a:schemeClr val="tx1"/>
                </a:solidFill>
                <a:latin typeface="Oswald Light" pitchFamily="2" charset="77"/>
                <a:ea typeface="Montserrat"/>
                <a:cs typeface="Montserrat"/>
                <a:sym typeface="Montserrat"/>
              </a:rPr>
              <a:t>9% of people</a:t>
            </a:r>
            <a:r>
              <a:rPr lang="en-GB" sz="1700" dirty="0">
                <a:solidFill>
                  <a:schemeClr val="tx1"/>
                </a:solidFill>
                <a:latin typeface="Oswald Light" pitchFamily="2" charset="77"/>
                <a:ea typeface="Montserrat"/>
                <a:cs typeface="Montserrat"/>
                <a:sym typeface="Montserrat"/>
              </a:rPr>
              <a:t> that have used cannabis will become addicted. (Source: Drug Science website)</a:t>
            </a:r>
            <a:endParaRPr sz="1700" dirty="0">
              <a:solidFill>
                <a:schemeClr val="tx1"/>
              </a:solidFill>
              <a:latin typeface="Oswald Light" pitchFamily="2" charset="77"/>
              <a:ea typeface="Calibri"/>
              <a:cs typeface="Calibri"/>
              <a:sym typeface="Calibri"/>
            </a:endParaRPr>
          </a:p>
        </p:txBody>
      </p:sp>
      <p:pic>
        <p:nvPicPr>
          <p:cNvPr id="4" name="Graphic 3">
            <a:extLst>
              <a:ext uri="{FF2B5EF4-FFF2-40B4-BE49-F238E27FC236}">
                <a16:creationId xmlns:a16="http://schemas.microsoft.com/office/drawing/2014/main" id="{596F41A4-F421-AE4A-913E-B7AFECC47A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9276" y="4280201"/>
            <a:ext cx="785454" cy="785454"/>
          </a:xfrm>
          <a:prstGeom prst="rect">
            <a:avLst/>
          </a:prstGeom>
        </p:spPr>
      </p:pic>
    </p:spTree>
    <p:extLst>
      <p:ext uri="{BB962C8B-B14F-4D97-AF65-F5344CB8AC3E}">
        <p14:creationId xmlns:p14="http://schemas.microsoft.com/office/powerpoint/2010/main" val="1802626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BDB8792B-457C-9149-BAD4-F9B601B108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0610" y="2145919"/>
            <a:ext cx="2836320" cy="2836320"/>
          </a:xfrm>
          <a:prstGeom prst="rect">
            <a:avLst/>
          </a:prstGeom>
          <a:noFill/>
          <a:effectLst>
            <a:outerShdw blurRad="368300" sx="102000" sy="102000" algn="ctr" rotWithShape="0">
              <a:prstClr val="black">
                <a:alpha val="21000"/>
              </a:prstClr>
            </a:outerShdw>
          </a:effectLst>
          <a:extLst>
            <a:ext uri="{909E8E84-426E-40DD-AFC4-6F175D3DCCD1}">
              <a14:hiddenFill xmlns:a14="http://schemas.microsoft.com/office/drawing/2010/main">
                <a:solidFill>
                  <a:srgbClr val="FFFFFF"/>
                </a:solidFill>
              </a14:hiddenFill>
            </a:ext>
          </a:extLst>
        </p:spPr>
      </p:pic>
      <p:pic>
        <p:nvPicPr>
          <p:cNvPr id="7" name="Google Shape;290;p19" descr="See the source image">
            <a:extLst>
              <a:ext uri="{FF2B5EF4-FFF2-40B4-BE49-F238E27FC236}">
                <a16:creationId xmlns:a16="http://schemas.microsoft.com/office/drawing/2014/main" id="{B7E18EB7-C339-664F-B215-827878E4A31E}"/>
              </a:ext>
            </a:extLst>
          </p:cNvPr>
          <p:cNvPicPr preferRelativeResize="0"/>
          <p:nvPr/>
        </p:nvPicPr>
        <p:blipFill rotWithShape="1">
          <a:blip r:embed="rId4">
            <a:alphaModFix/>
          </a:blip>
          <a:srcRect l="23847" r="22589" b="2"/>
          <a:stretch/>
        </p:blipFill>
        <p:spPr>
          <a:xfrm>
            <a:off x="9062592" y="2145919"/>
            <a:ext cx="2686496" cy="2833695"/>
          </a:xfrm>
          <a:prstGeom prst="rect">
            <a:avLst/>
          </a:prstGeom>
          <a:noFill/>
          <a:ln>
            <a:noFill/>
          </a:ln>
          <a:effectLst>
            <a:outerShdw blurRad="368300" sx="102000" sy="102000" algn="ctr" rotWithShape="0">
              <a:prstClr val="black">
                <a:alpha val="21000"/>
              </a:prstClr>
            </a:outerShdw>
          </a:effectLst>
        </p:spPr>
      </p:pic>
      <p:sp>
        <p:nvSpPr>
          <p:cNvPr id="3" name="TextBox 2">
            <a:extLst>
              <a:ext uri="{FF2B5EF4-FFF2-40B4-BE49-F238E27FC236}">
                <a16:creationId xmlns:a16="http://schemas.microsoft.com/office/drawing/2014/main" id="{DCA09819-55B2-5549-B082-88FD5F1B375A}"/>
              </a:ext>
            </a:extLst>
          </p:cNvPr>
          <p:cNvSpPr txBox="1"/>
          <p:nvPr/>
        </p:nvSpPr>
        <p:spPr>
          <a:xfrm>
            <a:off x="333487" y="1783599"/>
            <a:ext cx="4141694" cy="2939266"/>
          </a:xfrm>
          <a:prstGeom prst="rect">
            <a:avLst/>
          </a:prstGeom>
          <a:noFill/>
        </p:spPr>
        <p:txBody>
          <a:bodyPr wrap="square" rtlCol="0">
            <a:spAutoFit/>
          </a:bodyPr>
          <a:lstStyle/>
          <a:p>
            <a:pPr lvl="0"/>
            <a:r>
              <a:rPr lang="en-US" sz="4000" b="1" dirty="0">
                <a:solidFill>
                  <a:schemeClr val="tx1"/>
                </a:solidFill>
                <a:latin typeface="Oswald Light" pitchFamily="2" charset="77"/>
              </a:rPr>
              <a:t>What makes taking drugs risky?</a:t>
            </a:r>
            <a:br>
              <a:rPr lang="en-US" sz="4000" b="1" dirty="0">
                <a:solidFill>
                  <a:schemeClr val="tx1"/>
                </a:solidFill>
                <a:latin typeface="Oswald Light" pitchFamily="2" charset="77"/>
              </a:rPr>
            </a:br>
            <a:endParaRPr lang="en-US" sz="3000" b="1" dirty="0">
              <a:solidFill>
                <a:schemeClr val="tx1"/>
              </a:solidFill>
              <a:latin typeface="Oswald Light" pitchFamily="2" charset="77"/>
            </a:endParaRPr>
          </a:p>
          <a:p>
            <a:pPr lvl="0"/>
            <a:r>
              <a:rPr lang="en-US" sz="2500" dirty="0">
                <a:solidFill>
                  <a:schemeClr val="tx1">
                    <a:lumMod val="65000"/>
                    <a:lumOff val="35000"/>
                  </a:schemeClr>
                </a:solidFill>
                <a:latin typeface="Oswald Light" pitchFamily="2" charset="77"/>
              </a:rPr>
              <a:t>In pairs or groups, write down all the risks associated with taking drugs (medicines, legal and illegal drugs)</a:t>
            </a:r>
          </a:p>
        </p:txBody>
      </p:sp>
      <p:pic>
        <p:nvPicPr>
          <p:cNvPr id="8" name="Google Shape;289;p19" descr="See the source image">
            <a:extLst>
              <a:ext uri="{FF2B5EF4-FFF2-40B4-BE49-F238E27FC236}">
                <a16:creationId xmlns:a16="http://schemas.microsoft.com/office/drawing/2014/main" id="{0955D71F-6C10-B74C-B9C2-A9AA890C8C5B}"/>
              </a:ext>
            </a:extLst>
          </p:cNvPr>
          <p:cNvPicPr preferRelativeResize="0"/>
          <p:nvPr/>
        </p:nvPicPr>
        <p:blipFill rotWithShape="1">
          <a:blip r:embed="rId5">
            <a:alphaModFix/>
          </a:blip>
          <a:srcRect l="19434" r="1678" b="-2"/>
          <a:stretch/>
        </p:blipFill>
        <p:spPr>
          <a:xfrm>
            <a:off x="7085782" y="1328508"/>
            <a:ext cx="2685133" cy="2833694"/>
          </a:xfrm>
          <a:prstGeom prst="rect">
            <a:avLst/>
          </a:prstGeom>
          <a:noFill/>
          <a:ln>
            <a:noFill/>
          </a:ln>
          <a:effectLst>
            <a:outerShdw blurRad="368300" sx="102000" sy="102000" algn="ctr" rotWithShape="0">
              <a:prstClr val="black">
                <a:alpha val="31000"/>
              </a:prstClr>
            </a:outerShdw>
          </a:effectLst>
        </p:spPr>
      </p:pic>
    </p:spTree>
    <p:extLst>
      <p:ext uri="{BB962C8B-B14F-4D97-AF65-F5344CB8AC3E}">
        <p14:creationId xmlns:p14="http://schemas.microsoft.com/office/powerpoint/2010/main" val="25012719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72655D-0B0B-EC41-90DC-51BA27353911}"/>
              </a:ext>
            </a:extLst>
          </p:cNvPr>
          <p:cNvSpPr>
            <a:spLocks noGrp="1"/>
          </p:cNvSpPr>
          <p:nvPr>
            <p:ph type="body" sz="quarter" idx="10"/>
          </p:nvPr>
        </p:nvSpPr>
        <p:spPr/>
        <p:txBody>
          <a:bodyPr/>
          <a:lstStyle/>
          <a:p>
            <a:r>
              <a:rPr lang="en-US" dirty="0"/>
              <a:t>Rayyan and Zoe speak about the risks in three areas:</a:t>
            </a:r>
          </a:p>
          <a:p>
            <a:endParaRPr lang="en-US" dirty="0"/>
          </a:p>
        </p:txBody>
      </p:sp>
      <p:graphicFrame>
        <p:nvGraphicFramePr>
          <p:cNvPr id="3" name="Table 3">
            <a:extLst>
              <a:ext uri="{FF2B5EF4-FFF2-40B4-BE49-F238E27FC236}">
                <a16:creationId xmlns:a16="http://schemas.microsoft.com/office/drawing/2014/main" id="{C5A9072B-D6E9-8D4A-90F2-E1D26C625726}"/>
              </a:ext>
            </a:extLst>
          </p:cNvPr>
          <p:cNvGraphicFramePr>
            <a:graphicFrameLocks noGrp="1"/>
          </p:cNvGraphicFramePr>
          <p:nvPr>
            <p:extLst>
              <p:ext uri="{D42A27DB-BD31-4B8C-83A1-F6EECF244321}">
                <p14:modId xmlns:p14="http://schemas.microsoft.com/office/powerpoint/2010/main" val="3299823959"/>
              </p:ext>
            </p:extLst>
          </p:nvPr>
        </p:nvGraphicFramePr>
        <p:xfrm>
          <a:off x="442912" y="1601792"/>
          <a:ext cx="11306175" cy="3451786"/>
        </p:xfrm>
        <a:graphic>
          <a:graphicData uri="http://schemas.openxmlformats.org/drawingml/2006/table">
            <a:tbl>
              <a:tblPr firstRow="1" bandRow="1">
                <a:tableStyleId>{04892AD9-3086-404D-B4AF-361398A627A4}</a:tableStyleId>
              </a:tblPr>
              <a:tblGrid>
                <a:gridCol w="3768725">
                  <a:extLst>
                    <a:ext uri="{9D8B030D-6E8A-4147-A177-3AD203B41FA5}">
                      <a16:colId xmlns:a16="http://schemas.microsoft.com/office/drawing/2014/main" val="3322561918"/>
                    </a:ext>
                  </a:extLst>
                </a:gridCol>
                <a:gridCol w="3768725">
                  <a:extLst>
                    <a:ext uri="{9D8B030D-6E8A-4147-A177-3AD203B41FA5}">
                      <a16:colId xmlns:a16="http://schemas.microsoft.com/office/drawing/2014/main" val="1116977616"/>
                    </a:ext>
                  </a:extLst>
                </a:gridCol>
                <a:gridCol w="3768725">
                  <a:extLst>
                    <a:ext uri="{9D8B030D-6E8A-4147-A177-3AD203B41FA5}">
                      <a16:colId xmlns:a16="http://schemas.microsoft.com/office/drawing/2014/main" val="1277407660"/>
                    </a:ext>
                  </a:extLst>
                </a:gridCol>
              </a:tblGrid>
              <a:tr h="576000">
                <a:tc>
                  <a:txBody>
                    <a:bodyPr/>
                    <a:lstStyle/>
                    <a:p>
                      <a:pPr algn="ctr"/>
                      <a:r>
                        <a:rPr lang="en-GB" sz="2000" b="0" i="0" dirty="0">
                          <a:solidFill>
                            <a:schemeClr val="bg1"/>
                          </a:solidFill>
                          <a:latin typeface="Oswald" pitchFamily="2" charset="77"/>
                          <a:ea typeface="Poppins"/>
                          <a:cs typeface="Poppins"/>
                          <a:sym typeface="Poppins"/>
                        </a:rPr>
                        <a:t>1. The drug </a:t>
                      </a:r>
                      <a:endParaRPr lang="en-US" sz="2000" b="0" i="0" dirty="0">
                        <a:solidFill>
                          <a:schemeClr val="bg1"/>
                        </a:solidFill>
                        <a:latin typeface="Oswald" pitchFamily="2" charset="77"/>
                      </a:endParaRPr>
                    </a:p>
                  </a:txBody>
                  <a:tcPr anchor="ctr">
                    <a:lnR w="28575" cap="flat" cmpd="sng" algn="ctr">
                      <a:solidFill>
                        <a:schemeClr val="bg1"/>
                      </a:solidFill>
                      <a:prstDash val="solid"/>
                      <a:round/>
                      <a:headEnd type="none" w="med" len="med"/>
                      <a:tailEnd type="none" w="med" len="med"/>
                    </a:lnR>
                    <a:solidFill>
                      <a:srgbClr val="FF61FA"/>
                    </a:solidFill>
                  </a:tcPr>
                </a:tc>
                <a:tc>
                  <a:txBody>
                    <a:bodyPr/>
                    <a:lstStyle/>
                    <a:p>
                      <a:pPr algn="ctr"/>
                      <a:r>
                        <a:rPr lang="en-GB" sz="2000" b="0" i="0" dirty="0">
                          <a:solidFill>
                            <a:schemeClr val="bg1"/>
                          </a:solidFill>
                          <a:latin typeface="Oswald" pitchFamily="2" charset="77"/>
                          <a:ea typeface="Poppins"/>
                          <a:cs typeface="Poppins"/>
                          <a:sym typeface="Poppins"/>
                        </a:rPr>
                        <a:t>2. The set (the person) </a:t>
                      </a:r>
                      <a:endParaRPr lang="en-US" sz="2000" b="0" i="0" dirty="0">
                        <a:solidFill>
                          <a:schemeClr val="bg1"/>
                        </a:solidFill>
                        <a:latin typeface="Oswald" pitchFamily="2" charset="77"/>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rgbClr val="FF61FA"/>
                    </a:solidFill>
                  </a:tcPr>
                </a:tc>
                <a:tc>
                  <a:txBody>
                    <a:bodyPr/>
                    <a:lstStyle/>
                    <a:p>
                      <a:pPr algn="ctr"/>
                      <a:r>
                        <a:rPr lang="en-GB" sz="2000" b="0" i="0" dirty="0">
                          <a:solidFill>
                            <a:schemeClr val="bg1"/>
                          </a:solidFill>
                          <a:latin typeface="Oswald" pitchFamily="2" charset="77"/>
                          <a:ea typeface="Poppins"/>
                          <a:cs typeface="Poppins"/>
                          <a:sym typeface="Poppins"/>
                        </a:rPr>
                        <a:t>3. The setting (the place) </a:t>
                      </a:r>
                      <a:endParaRPr lang="en-US" sz="2000" b="0" i="0" dirty="0">
                        <a:solidFill>
                          <a:schemeClr val="bg1"/>
                        </a:solidFill>
                        <a:latin typeface="Oswald" pitchFamily="2" charset="77"/>
                      </a:endParaRPr>
                    </a:p>
                  </a:txBody>
                  <a:tcPr anchor="ctr">
                    <a:lnL w="28575" cap="flat" cmpd="sng" algn="ctr">
                      <a:solidFill>
                        <a:schemeClr val="bg1"/>
                      </a:solidFill>
                      <a:prstDash val="solid"/>
                      <a:round/>
                      <a:headEnd type="none" w="med" len="med"/>
                      <a:tailEnd type="none" w="med" len="med"/>
                    </a:lnL>
                    <a:solidFill>
                      <a:srgbClr val="FF61FA"/>
                    </a:solidFill>
                  </a:tcPr>
                </a:tc>
                <a:extLst>
                  <a:ext uri="{0D108BD9-81ED-4DB2-BD59-A6C34878D82A}">
                    <a16:rowId xmlns:a16="http://schemas.microsoft.com/office/drawing/2014/main" val="771360600"/>
                  </a:ext>
                </a:extLst>
              </a:tr>
              <a:tr h="2875786">
                <a:tc>
                  <a:txBody>
                    <a:bodyPr/>
                    <a:lstStyle/>
                    <a:p>
                      <a:pPr algn="ctr">
                        <a:lnSpc>
                          <a:spcPts val="2240"/>
                        </a:lnSpc>
                      </a:pPr>
                      <a:r>
                        <a:rPr lang="en-GB" sz="1900" b="0" i="0" dirty="0">
                          <a:solidFill>
                            <a:schemeClr val="tx1">
                              <a:lumMod val="65000"/>
                              <a:lumOff val="35000"/>
                            </a:schemeClr>
                          </a:solidFill>
                          <a:latin typeface="Oswald" pitchFamily="2" charset="77"/>
                          <a:ea typeface="Poppins"/>
                          <a:cs typeface="Poppins"/>
                          <a:sym typeface="Poppins"/>
                        </a:rPr>
                        <a:t>What is it, how strong it is, what else is mixed with it (what it has been cut with), what effect it could have on you, and whether other substances or medication have been taken. </a:t>
                      </a:r>
                      <a:endParaRPr lang="en-US" sz="1900" b="0" i="0" dirty="0">
                        <a:solidFill>
                          <a:schemeClr val="tx1">
                            <a:lumMod val="65000"/>
                            <a:lumOff val="35000"/>
                          </a:schemeClr>
                        </a:solidFill>
                        <a:latin typeface="Oswald" pitchFamily="2" charset="77"/>
                      </a:endParaRPr>
                    </a:p>
                  </a:txBody>
                  <a:tcPr marT="333720">
                    <a:noFill/>
                  </a:tcPr>
                </a:tc>
                <a:tc>
                  <a:txBody>
                    <a:bodyPr/>
                    <a:lstStyle/>
                    <a:p>
                      <a:pPr algn="ctr">
                        <a:lnSpc>
                          <a:spcPts val="2240"/>
                        </a:lnSpc>
                      </a:pPr>
                      <a:r>
                        <a:rPr lang="en-GB" sz="1900" b="0" i="0" dirty="0">
                          <a:solidFill>
                            <a:schemeClr val="tx1">
                              <a:lumMod val="65000"/>
                              <a:lumOff val="35000"/>
                            </a:schemeClr>
                          </a:solidFill>
                          <a:latin typeface="Oswald" pitchFamily="2" charset="77"/>
                          <a:ea typeface="Poppins"/>
                          <a:cs typeface="Poppins"/>
                          <a:sym typeface="Poppins"/>
                        </a:rPr>
                        <a:t>Their genes, their build, their mood at the time, their health (physical and mental), their sex, expectations, tolerance, what activity they are</a:t>
                      </a:r>
                      <a:br>
                        <a:rPr lang="en-GB" sz="1900" b="0" i="0" dirty="0">
                          <a:solidFill>
                            <a:schemeClr val="tx1">
                              <a:lumMod val="65000"/>
                              <a:lumOff val="35000"/>
                            </a:schemeClr>
                          </a:solidFill>
                          <a:latin typeface="Oswald" pitchFamily="2" charset="77"/>
                          <a:ea typeface="Poppins"/>
                          <a:cs typeface="Poppins"/>
                          <a:sym typeface="Poppins"/>
                        </a:rPr>
                      </a:br>
                      <a:r>
                        <a:rPr lang="en-GB" sz="1900" b="0" i="0" dirty="0">
                          <a:solidFill>
                            <a:schemeClr val="tx1">
                              <a:lumMod val="65000"/>
                              <a:lumOff val="35000"/>
                            </a:schemeClr>
                          </a:solidFill>
                          <a:latin typeface="Oswald" pitchFamily="2" charset="77"/>
                          <a:ea typeface="Poppins"/>
                          <a:cs typeface="Poppins"/>
                          <a:sym typeface="Poppins"/>
                        </a:rPr>
                        <a:t> doing e.g. dancing.</a:t>
                      </a:r>
                    </a:p>
                  </a:txBody>
                  <a:tcPr marT="333720">
                    <a:noFill/>
                  </a:tcPr>
                </a:tc>
                <a:tc>
                  <a:txBody>
                    <a:bodyPr/>
                    <a:lstStyle/>
                    <a:p>
                      <a:pPr algn="ctr">
                        <a:lnSpc>
                          <a:spcPts val="2240"/>
                        </a:lnSpc>
                      </a:pPr>
                      <a:r>
                        <a:rPr lang="en-GB" sz="1900" b="0" i="0" dirty="0">
                          <a:solidFill>
                            <a:schemeClr val="tx1">
                              <a:lumMod val="65000"/>
                              <a:lumOff val="35000"/>
                            </a:schemeClr>
                          </a:solidFill>
                          <a:latin typeface="Oswald" pitchFamily="2" charset="77"/>
                          <a:ea typeface="Poppins"/>
                          <a:cs typeface="Poppins"/>
                          <a:sym typeface="Poppins"/>
                        </a:rPr>
                        <a:t>Is it crowded or deserted? Hot or cold? Are their friends looking out for them? Are there risks like busy roads, open water, open windows? </a:t>
                      </a:r>
                      <a:endParaRPr lang="en-US" sz="1900" b="0" i="0" dirty="0">
                        <a:solidFill>
                          <a:schemeClr val="tx1">
                            <a:lumMod val="65000"/>
                            <a:lumOff val="35000"/>
                          </a:schemeClr>
                        </a:solidFill>
                        <a:latin typeface="Oswald" pitchFamily="2" charset="77"/>
                      </a:endParaRPr>
                    </a:p>
                  </a:txBody>
                  <a:tcPr marT="333720">
                    <a:noFill/>
                  </a:tcPr>
                </a:tc>
                <a:extLst>
                  <a:ext uri="{0D108BD9-81ED-4DB2-BD59-A6C34878D82A}">
                    <a16:rowId xmlns:a16="http://schemas.microsoft.com/office/drawing/2014/main" val="428738570"/>
                  </a:ext>
                </a:extLst>
              </a:tr>
            </a:tbl>
          </a:graphicData>
        </a:graphic>
      </p:graphicFrame>
      <p:sp>
        <p:nvSpPr>
          <p:cNvPr id="4" name="Rectangle 3">
            <a:extLst>
              <a:ext uri="{FF2B5EF4-FFF2-40B4-BE49-F238E27FC236}">
                <a16:creationId xmlns:a16="http://schemas.microsoft.com/office/drawing/2014/main" id="{D4DF5C40-BA8C-374C-B960-BF9DE4F24B9A}"/>
              </a:ext>
            </a:extLst>
          </p:cNvPr>
          <p:cNvSpPr/>
          <p:nvPr/>
        </p:nvSpPr>
        <p:spPr>
          <a:xfrm>
            <a:off x="442913" y="4819426"/>
            <a:ext cx="11306174" cy="634701"/>
          </a:xfrm>
          <a:prstGeom prst="rect">
            <a:avLst/>
          </a:prstGeom>
          <a:solidFill>
            <a:srgbClr val="FF61FA">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Oswald" pitchFamily="2" charset="77"/>
                <a:ea typeface="Poppins"/>
                <a:cs typeface="Poppins"/>
                <a:sym typeface="Poppins"/>
              </a:rPr>
              <a:t>Can you fit each of your answers into one of these categories?</a:t>
            </a:r>
            <a:endParaRPr lang="en-GB" sz="2000" dirty="0">
              <a:solidFill>
                <a:schemeClr val="tx1"/>
              </a:solidFill>
              <a:latin typeface="Oswald" pitchFamily="2" charset="77"/>
            </a:endParaRPr>
          </a:p>
        </p:txBody>
      </p:sp>
    </p:spTree>
    <p:extLst>
      <p:ext uri="{BB962C8B-B14F-4D97-AF65-F5344CB8AC3E}">
        <p14:creationId xmlns:p14="http://schemas.microsoft.com/office/powerpoint/2010/main" val="11988713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B0C4DD1-D3E6-BD47-88E4-76089E58B16E}"/>
              </a:ext>
            </a:extLst>
          </p:cNvPr>
          <p:cNvSpPr txBox="1"/>
          <p:nvPr/>
        </p:nvSpPr>
        <p:spPr>
          <a:xfrm>
            <a:off x="1279993" y="2430179"/>
            <a:ext cx="8918256" cy="2092881"/>
          </a:xfrm>
          <a:prstGeom prst="rect">
            <a:avLst/>
          </a:prstGeom>
          <a:noFill/>
        </p:spPr>
        <p:txBody>
          <a:bodyPr wrap="square" rtlCol="0">
            <a:spAutoFit/>
          </a:bodyPr>
          <a:lstStyle/>
          <a:p>
            <a:r>
              <a:rPr lang="en-US" sz="6500" dirty="0">
                <a:solidFill>
                  <a:schemeClr val="bg1"/>
                </a:solidFill>
                <a:latin typeface="Oswald" pitchFamily="2" charset="77"/>
              </a:rPr>
              <a:t>Next lesson we will be discussing harm reduction</a:t>
            </a:r>
          </a:p>
        </p:txBody>
      </p:sp>
      <p:sp>
        <p:nvSpPr>
          <p:cNvPr id="8" name="TextBox 7">
            <a:extLst>
              <a:ext uri="{FF2B5EF4-FFF2-40B4-BE49-F238E27FC236}">
                <a16:creationId xmlns:a16="http://schemas.microsoft.com/office/drawing/2014/main" id="{509978AA-42D5-374F-B71E-B6D46A871C3A}"/>
              </a:ext>
            </a:extLst>
          </p:cNvPr>
          <p:cNvSpPr txBox="1"/>
          <p:nvPr/>
        </p:nvSpPr>
        <p:spPr>
          <a:xfrm>
            <a:off x="1279993" y="4521606"/>
            <a:ext cx="9111894" cy="553998"/>
          </a:xfrm>
          <a:prstGeom prst="rect">
            <a:avLst/>
          </a:prstGeom>
          <a:noFill/>
        </p:spPr>
        <p:txBody>
          <a:bodyPr wrap="square" rtlCol="0">
            <a:spAutoFit/>
          </a:bodyPr>
          <a:lstStyle/>
          <a:p>
            <a:r>
              <a:rPr lang="en-US" sz="3000" dirty="0">
                <a:solidFill>
                  <a:schemeClr val="bg1"/>
                </a:solidFill>
                <a:latin typeface="Oswald Light" pitchFamily="2" charset="77"/>
              </a:rPr>
              <a:t>Before you go… what facts can you remember from today’s lesson?</a:t>
            </a:r>
          </a:p>
        </p:txBody>
      </p:sp>
      <p:sp>
        <p:nvSpPr>
          <p:cNvPr id="6" name="Rectangle 5">
            <a:extLst>
              <a:ext uri="{FF2B5EF4-FFF2-40B4-BE49-F238E27FC236}">
                <a16:creationId xmlns:a16="http://schemas.microsoft.com/office/drawing/2014/main" id="{FB32C9F7-F542-B840-9326-275A05AF9E6F}"/>
              </a:ext>
            </a:extLst>
          </p:cNvPr>
          <p:cNvSpPr/>
          <p:nvPr/>
        </p:nvSpPr>
        <p:spPr>
          <a:xfrm>
            <a:off x="0" y="0"/>
            <a:ext cx="12192000" cy="187287"/>
          </a:xfrm>
          <a:prstGeom prst="rect">
            <a:avLst/>
          </a:prstGeom>
          <a:solidFill>
            <a:srgbClr val="FF6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DDB7866-A8E3-DF4F-8F88-F66A27E044B1}"/>
              </a:ext>
            </a:extLst>
          </p:cNvPr>
          <p:cNvSpPr/>
          <p:nvPr/>
        </p:nvSpPr>
        <p:spPr>
          <a:xfrm>
            <a:off x="1364596" y="0"/>
            <a:ext cx="1648403" cy="1863524"/>
          </a:xfrm>
          <a:prstGeom prst="rect">
            <a:avLst/>
          </a:prstGeom>
          <a:gradFill>
            <a:gsLst>
              <a:gs pos="0">
                <a:schemeClr val="accent1">
                  <a:lumMod val="5000"/>
                  <a:lumOff val="95000"/>
                </a:schemeClr>
              </a:gs>
              <a:gs pos="100000">
                <a:schemeClr val="bg1"/>
              </a:gs>
            </a:gsLst>
            <a:lin ang="5400000" scaled="1"/>
          </a:gradFill>
          <a:ln>
            <a:noFill/>
          </a:ln>
          <a:effectLst>
            <a:outerShdw blurRad="419100" sx="108000" sy="108000" algn="c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A071FCA8-C804-1C40-A6CA-E7A0FC6252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46209" y="566655"/>
            <a:ext cx="1324312" cy="1109900"/>
          </a:xfrm>
          <a:prstGeom prst="rect">
            <a:avLst/>
          </a:prstGeom>
        </p:spPr>
      </p:pic>
    </p:spTree>
    <p:extLst>
      <p:ext uri="{BB962C8B-B14F-4D97-AF65-F5344CB8AC3E}">
        <p14:creationId xmlns:p14="http://schemas.microsoft.com/office/powerpoint/2010/main" val="21494926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18;p2">
            <a:extLst>
              <a:ext uri="{FF2B5EF4-FFF2-40B4-BE49-F238E27FC236}">
                <a16:creationId xmlns:a16="http://schemas.microsoft.com/office/drawing/2014/main" id="{C50B8054-FC0C-1B45-969C-59CAF41B8463}"/>
              </a:ext>
            </a:extLst>
          </p:cNvPr>
          <p:cNvPicPr preferRelativeResize="0"/>
          <p:nvPr/>
        </p:nvPicPr>
        <p:blipFill>
          <a:blip r:embed="rId2">
            <a:alphaModFix/>
          </a:blip>
          <a:stretch>
            <a:fillRect/>
          </a:stretch>
        </p:blipFill>
        <p:spPr>
          <a:xfrm>
            <a:off x="113634" y="2340994"/>
            <a:ext cx="3509241" cy="2336731"/>
          </a:xfrm>
          <a:prstGeom prst="rect">
            <a:avLst/>
          </a:prstGeom>
          <a:noFill/>
          <a:ln>
            <a:noFill/>
          </a:ln>
        </p:spPr>
      </p:pic>
      <p:sp>
        <p:nvSpPr>
          <p:cNvPr id="5" name="Google Shape;115;p2">
            <a:extLst>
              <a:ext uri="{FF2B5EF4-FFF2-40B4-BE49-F238E27FC236}">
                <a16:creationId xmlns:a16="http://schemas.microsoft.com/office/drawing/2014/main" id="{B6AF0B44-6D16-4B4B-8950-BF74C0A64BCD}"/>
              </a:ext>
            </a:extLst>
          </p:cNvPr>
          <p:cNvSpPr txBox="1">
            <a:spLocks/>
          </p:cNvSpPr>
          <p:nvPr/>
        </p:nvSpPr>
        <p:spPr>
          <a:xfrm>
            <a:off x="3622875" y="2051164"/>
            <a:ext cx="5393802" cy="3747752"/>
          </a:xfrm>
          <a:prstGeom prst="rect">
            <a:avLst/>
          </a:prstGeom>
          <a:noFill/>
          <a:ln>
            <a:noFill/>
          </a:ln>
        </p:spPr>
        <p:txBody>
          <a:bodyPr spcFirstLastPara="1" wrap="square" lIns="91425" tIns="45700" rIns="91425" bIns="45700" numCol="2" spcCol="1800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ct val="100000"/>
            </a:pPr>
            <a:r>
              <a:rPr lang="en-GB" sz="1800" dirty="0">
                <a:solidFill>
                  <a:schemeClr val="tx1"/>
                </a:solidFill>
                <a:latin typeface="Oswald" pitchFamily="2" charset="77"/>
                <a:ea typeface="Poppins"/>
                <a:cs typeface="Poppins"/>
                <a:sym typeface="Poppins"/>
              </a:rPr>
              <a:t>“Science </a:t>
            </a:r>
            <a:r>
              <a:rPr lang="en-GB" sz="1800" b="1" u="sng" dirty="0">
                <a:solidFill>
                  <a:schemeClr val="tx1"/>
                </a:solidFill>
                <a:latin typeface="Oswald" pitchFamily="2" charset="77"/>
                <a:ea typeface="Poppins"/>
                <a:cs typeface="Poppins"/>
                <a:sym typeface="Poppins"/>
              </a:rPr>
              <a:t>has</a:t>
            </a:r>
            <a:r>
              <a:rPr lang="en-GB" sz="1800" dirty="0">
                <a:solidFill>
                  <a:schemeClr val="tx1"/>
                </a:solidFill>
                <a:latin typeface="Oswald" pitchFamily="2" charset="77"/>
                <a:ea typeface="Poppins"/>
                <a:cs typeface="Poppins"/>
                <a:sym typeface="Poppins"/>
              </a:rPr>
              <a:t> to underpin conversations around drugs because clear, evidence-based information enables people to make </a:t>
            </a:r>
            <a:r>
              <a:rPr lang="en-GB" sz="1800" b="1" u="sng" dirty="0">
                <a:solidFill>
                  <a:schemeClr val="tx1"/>
                </a:solidFill>
                <a:latin typeface="Oswald" pitchFamily="2" charset="77"/>
                <a:ea typeface="Poppins"/>
                <a:cs typeface="Poppins"/>
                <a:sym typeface="Poppins"/>
              </a:rPr>
              <a:t>informed choices</a:t>
            </a:r>
            <a:r>
              <a:rPr lang="en-GB" sz="1800" dirty="0">
                <a:solidFill>
                  <a:schemeClr val="tx1"/>
                </a:solidFill>
                <a:latin typeface="Oswald" pitchFamily="2" charset="77"/>
                <a:ea typeface="Poppins"/>
                <a:cs typeface="Poppins"/>
                <a:sym typeface="Poppins"/>
              </a:rPr>
              <a:t>.</a:t>
            </a:r>
            <a:br>
              <a:rPr lang="en-GB" sz="1800" dirty="0">
                <a:solidFill>
                  <a:schemeClr val="tx1"/>
                </a:solidFill>
                <a:latin typeface="Oswald" pitchFamily="2" charset="77"/>
                <a:ea typeface="Poppins"/>
                <a:cs typeface="Poppins"/>
                <a:sym typeface="Poppins"/>
              </a:rPr>
            </a:br>
            <a:endParaRPr lang="en-GB" sz="1200" dirty="0">
              <a:solidFill>
                <a:schemeClr val="tx1"/>
              </a:solidFill>
              <a:latin typeface="Oswald" pitchFamily="2" charset="77"/>
              <a:ea typeface="Poppins"/>
              <a:cs typeface="Poppins"/>
              <a:sym typeface="Poppins"/>
            </a:endParaRPr>
          </a:p>
          <a:p>
            <a:pPr>
              <a:buClr>
                <a:schemeClr val="dk1"/>
              </a:buClr>
              <a:buSzPct val="100000"/>
            </a:pPr>
            <a:r>
              <a:rPr lang="en-GB" sz="1800" dirty="0">
                <a:solidFill>
                  <a:schemeClr val="tx1"/>
                </a:solidFill>
                <a:latin typeface="Oswald" pitchFamily="2" charset="77"/>
                <a:ea typeface="Poppins"/>
                <a:cs typeface="Poppins"/>
                <a:sym typeface="Poppins"/>
              </a:rPr>
              <a:t>The traditional ‘just say no’ to drugs message hasn’t worked and I am keen to see teenagers across the UK equipped with the facts so that they can make safe decisions.</a:t>
            </a:r>
            <a:br>
              <a:rPr lang="en-GB" sz="1800" dirty="0">
                <a:solidFill>
                  <a:schemeClr val="tx1"/>
                </a:solidFill>
                <a:latin typeface="Oswald" pitchFamily="2" charset="77"/>
                <a:ea typeface="Poppins"/>
              </a:rPr>
            </a:br>
            <a:r>
              <a:rPr lang="en-GB" sz="1800" dirty="0">
                <a:solidFill>
                  <a:schemeClr val="tx1"/>
                </a:solidFill>
                <a:latin typeface="Oswald" pitchFamily="2" charset="77"/>
                <a:ea typeface="Poppins"/>
                <a:cs typeface="Poppins"/>
                <a:sym typeface="Poppins"/>
              </a:rPr>
              <a:t>In these lessons we are focusing on the </a:t>
            </a:r>
            <a:r>
              <a:rPr lang="en-GB" sz="1800" b="1" u="sng" dirty="0">
                <a:solidFill>
                  <a:schemeClr val="tx1"/>
                </a:solidFill>
                <a:latin typeface="Oswald" pitchFamily="2" charset="77"/>
                <a:ea typeface="Poppins"/>
                <a:cs typeface="Poppins"/>
                <a:sym typeface="Poppins"/>
              </a:rPr>
              <a:t>science</a:t>
            </a:r>
            <a:r>
              <a:rPr lang="en-GB" sz="1800" dirty="0">
                <a:solidFill>
                  <a:schemeClr val="tx1"/>
                </a:solidFill>
                <a:latin typeface="Oswald" pitchFamily="2" charset="77"/>
                <a:ea typeface="Poppins"/>
                <a:cs typeface="Poppins"/>
                <a:sym typeface="Poppins"/>
              </a:rPr>
              <a:t> and not the social impact of drug use (e.g. the impact of addiction on society or how alcoholism affects family life). Of course, it’s difficult to separate the two but the first step is to know the facts and that is the aim of my series on </a:t>
            </a:r>
            <a:r>
              <a:rPr lang="en-GB" sz="1800" b="1" u="sng" dirty="0">
                <a:solidFill>
                  <a:schemeClr val="tx1"/>
                </a:solidFill>
                <a:latin typeface="Oswald" pitchFamily="2" charset="77"/>
                <a:ea typeface="Poppins"/>
                <a:cs typeface="Poppins"/>
                <a:sym typeface="Poppins"/>
              </a:rPr>
              <a:t>the science of drugs</a:t>
            </a:r>
            <a:r>
              <a:rPr lang="en-GB" sz="1800" dirty="0">
                <a:solidFill>
                  <a:schemeClr val="tx1"/>
                </a:solidFill>
                <a:latin typeface="Oswald" pitchFamily="2" charset="77"/>
                <a:ea typeface="Poppins"/>
                <a:cs typeface="Poppins"/>
                <a:sym typeface="Poppins"/>
              </a:rPr>
              <a:t>. I hope you find it useful!”</a:t>
            </a:r>
            <a:endParaRPr lang="en-GB" sz="1800" dirty="0">
              <a:solidFill>
                <a:schemeClr val="tx1"/>
              </a:solidFill>
              <a:latin typeface="Oswald" pitchFamily="2" charset="77"/>
            </a:endParaRPr>
          </a:p>
        </p:txBody>
      </p:sp>
      <p:sp>
        <p:nvSpPr>
          <p:cNvPr id="10" name="Text Placeholder 1">
            <a:extLst>
              <a:ext uri="{FF2B5EF4-FFF2-40B4-BE49-F238E27FC236}">
                <a16:creationId xmlns:a16="http://schemas.microsoft.com/office/drawing/2014/main" id="{081168FA-EBFF-8948-B78D-5F9F01022CB5}"/>
              </a:ext>
            </a:extLst>
          </p:cNvPr>
          <p:cNvSpPr txBox="1">
            <a:spLocks/>
          </p:cNvSpPr>
          <p:nvPr/>
        </p:nvSpPr>
        <p:spPr>
          <a:xfrm>
            <a:off x="356725" y="342398"/>
            <a:ext cx="10322947" cy="5080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3000" b="0" i="0" u="none" strike="noStrike" cap="none">
                <a:solidFill>
                  <a:srgbClr val="FF6659"/>
                </a:solidFill>
                <a:latin typeface="Oswald" pitchFamily="2" charset="77"/>
                <a:ea typeface="Arial"/>
                <a:cs typeface="Arial"/>
                <a:sym typeface="Arial"/>
              </a:defRPr>
            </a:lvl1pPr>
            <a:lvl2pPr marR="0" lvl="1"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000" dirty="0">
                <a:solidFill>
                  <a:schemeClr val="tx1"/>
                </a:solidFill>
              </a:rPr>
              <a:t>A short message from </a:t>
            </a:r>
            <a:r>
              <a:rPr lang="en-US" sz="4000" dirty="0">
                <a:solidFill>
                  <a:schemeClr val="tx1"/>
                </a:solidFill>
                <a:hlinkClick r:id="rId3">
                  <a:extLst>
                    <a:ext uri="{A12FA001-AC4F-418D-AE19-62706E023703}">
                      <ahyp:hlinkClr xmlns:ahyp="http://schemas.microsoft.com/office/drawing/2018/hyperlinkcolor" val="tx"/>
                    </a:ext>
                  </a:extLst>
                </a:hlinkClick>
              </a:rPr>
              <a:t>Hannah Dawes</a:t>
            </a:r>
            <a:endParaRPr lang="en-US" sz="4000" dirty="0">
              <a:solidFill>
                <a:schemeClr val="tx1"/>
              </a:solidFill>
            </a:endParaRPr>
          </a:p>
        </p:txBody>
      </p:sp>
      <p:sp>
        <p:nvSpPr>
          <p:cNvPr id="11" name="Text Placeholder 2">
            <a:extLst>
              <a:ext uri="{FF2B5EF4-FFF2-40B4-BE49-F238E27FC236}">
                <a16:creationId xmlns:a16="http://schemas.microsoft.com/office/drawing/2014/main" id="{F795DFC1-D1CA-C344-BC0A-889C8180E27F}"/>
              </a:ext>
            </a:extLst>
          </p:cNvPr>
          <p:cNvSpPr txBox="1">
            <a:spLocks/>
          </p:cNvSpPr>
          <p:nvPr/>
        </p:nvSpPr>
        <p:spPr>
          <a:xfrm>
            <a:off x="356725" y="965803"/>
            <a:ext cx="10322947" cy="5080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2000" b="0" i="0" u="none" strike="noStrike" cap="none">
                <a:solidFill>
                  <a:schemeClr val="tx1"/>
                </a:solidFill>
                <a:latin typeface="Oswald Light" pitchFamily="2" charset="77"/>
                <a:ea typeface="Arial"/>
                <a:cs typeface="Arial"/>
                <a:sym typeface="Arial"/>
              </a:defRPr>
            </a:lvl1pPr>
            <a:lvl2pPr marR="0" lvl="1"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dirty="0">
                <a:solidFill>
                  <a:schemeClr val="tx1">
                    <a:lumMod val="65000"/>
                    <a:lumOff val="35000"/>
                  </a:schemeClr>
                </a:solidFill>
                <a:ea typeface="Poppins"/>
                <a:cs typeface="Poppins"/>
                <a:sym typeface="Poppins"/>
              </a:rPr>
              <a:t>PSHE educator and founder of the Exchange</a:t>
            </a:r>
            <a:endParaRPr lang="en-US" dirty="0">
              <a:solidFill>
                <a:schemeClr val="tx1">
                  <a:lumMod val="65000"/>
                  <a:lumOff val="35000"/>
                </a:schemeClr>
              </a:solidFill>
            </a:endParaRPr>
          </a:p>
        </p:txBody>
      </p:sp>
      <p:sp>
        <p:nvSpPr>
          <p:cNvPr id="16" name="Google Shape;108;p1">
            <a:extLst>
              <a:ext uri="{FF2B5EF4-FFF2-40B4-BE49-F238E27FC236}">
                <a16:creationId xmlns:a16="http://schemas.microsoft.com/office/drawing/2014/main" id="{F6D9ECC3-EFD5-104B-9F1C-D4AE20E81EAC}"/>
              </a:ext>
            </a:extLst>
          </p:cNvPr>
          <p:cNvSpPr txBox="1"/>
          <p:nvPr/>
        </p:nvSpPr>
        <p:spPr>
          <a:xfrm>
            <a:off x="8501240" y="638853"/>
            <a:ext cx="3193700" cy="369302"/>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1200" dirty="0">
                <a:solidFill>
                  <a:schemeClr val="bg1">
                    <a:lumMod val="50000"/>
                  </a:schemeClr>
                </a:solidFill>
                <a:latin typeface="Oswald" pitchFamily="2" charset="77"/>
                <a:ea typeface="Oswald"/>
                <a:cs typeface="Oswald"/>
                <a:sym typeface="Oswald"/>
              </a:rPr>
              <a:t>Teacher Only</a:t>
            </a:r>
          </a:p>
        </p:txBody>
      </p:sp>
      <p:pic>
        <p:nvPicPr>
          <p:cNvPr id="12" name="Picture 11" descr="A person with blonde hair&#10;&#10;Description automatically generated with medium confidence">
            <a:extLst>
              <a:ext uri="{FF2B5EF4-FFF2-40B4-BE49-F238E27FC236}">
                <a16:creationId xmlns:a16="http://schemas.microsoft.com/office/drawing/2014/main" id="{EB318B73-3958-4B47-A4A9-F2459F8D4742}"/>
              </a:ext>
            </a:extLst>
          </p:cNvPr>
          <p:cNvPicPr>
            <a:picLocks noChangeAspect="1"/>
          </p:cNvPicPr>
          <p:nvPr/>
        </p:nvPicPr>
        <p:blipFill rotWithShape="1">
          <a:blip r:embed="rId4"/>
          <a:srcRect l="24255"/>
          <a:stretch/>
        </p:blipFill>
        <p:spPr>
          <a:xfrm>
            <a:off x="9236596" y="2045463"/>
            <a:ext cx="2512492" cy="3306806"/>
          </a:xfrm>
          <a:prstGeom prst="rect">
            <a:avLst/>
          </a:prstGeom>
        </p:spPr>
      </p:pic>
    </p:spTree>
    <p:extLst>
      <p:ext uri="{BB962C8B-B14F-4D97-AF65-F5344CB8AC3E}">
        <p14:creationId xmlns:p14="http://schemas.microsoft.com/office/powerpoint/2010/main" val="1180460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Google Shape;326;g10a9d0a9122_0_14">
            <a:extLst>
              <a:ext uri="{FF2B5EF4-FFF2-40B4-BE49-F238E27FC236}">
                <a16:creationId xmlns:a16="http://schemas.microsoft.com/office/drawing/2014/main" id="{825DF64C-7F69-5741-99E4-7AAAC6B041A8}"/>
              </a:ext>
            </a:extLst>
          </p:cNvPr>
          <p:cNvPicPr preferRelativeResize="0"/>
          <p:nvPr/>
        </p:nvPicPr>
        <p:blipFill rotWithShape="1">
          <a:blip r:embed="rId3">
            <a:alphaModFix/>
          </a:blip>
          <a:srcRect/>
          <a:stretch/>
        </p:blipFill>
        <p:spPr>
          <a:xfrm>
            <a:off x="951162" y="1901446"/>
            <a:ext cx="1993743" cy="814961"/>
          </a:xfrm>
          <a:prstGeom prst="rect">
            <a:avLst/>
          </a:prstGeom>
          <a:noFill/>
          <a:ln>
            <a:noFill/>
          </a:ln>
        </p:spPr>
      </p:pic>
      <p:pic>
        <p:nvPicPr>
          <p:cNvPr id="34" name="Google Shape;316;g10a9d0a9122_0_14" descr="Image result for talk about alcohol">
            <a:extLst>
              <a:ext uri="{FF2B5EF4-FFF2-40B4-BE49-F238E27FC236}">
                <a16:creationId xmlns:a16="http://schemas.microsoft.com/office/drawing/2014/main" id="{E33BACA7-2328-0248-B13C-E16449331291}"/>
              </a:ext>
            </a:extLst>
          </p:cNvPr>
          <p:cNvPicPr preferRelativeResize="0"/>
          <p:nvPr/>
        </p:nvPicPr>
        <p:blipFill rotWithShape="1">
          <a:blip r:embed="rId4">
            <a:clrChange>
              <a:clrFrom>
                <a:srgbClr val="FFFFFF"/>
              </a:clrFrom>
              <a:clrTo>
                <a:srgbClr val="FFFFFF">
                  <a:alpha val="0"/>
                </a:srgbClr>
              </a:clrTo>
            </a:clrChange>
            <a:alphaModFix/>
          </a:blip>
          <a:srcRect/>
          <a:stretch/>
        </p:blipFill>
        <p:spPr>
          <a:xfrm>
            <a:off x="6694255" y="1100614"/>
            <a:ext cx="1669816" cy="1669816"/>
          </a:xfrm>
          <a:prstGeom prst="rect">
            <a:avLst/>
          </a:prstGeom>
          <a:noFill/>
          <a:ln>
            <a:noFill/>
          </a:ln>
        </p:spPr>
      </p:pic>
      <p:pic>
        <p:nvPicPr>
          <p:cNvPr id="35" name="Google Shape;324;g10a9d0a9122_0_14">
            <a:extLst>
              <a:ext uri="{FF2B5EF4-FFF2-40B4-BE49-F238E27FC236}">
                <a16:creationId xmlns:a16="http://schemas.microsoft.com/office/drawing/2014/main" id="{E4356F04-29F1-B943-9657-6D1E77253941}"/>
              </a:ext>
            </a:extLst>
          </p:cNvPr>
          <p:cNvPicPr preferRelativeResize="0"/>
          <p:nvPr/>
        </p:nvPicPr>
        <p:blipFill rotWithShape="1">
          <a:blip r:embed="rId5">
            <a:clrChange>
              <a:clrFrom>
                <a:srgbClr val="FFFFFF"/>
              </a:clrFrom>
              <a:clrTo>
                <a:srgbClr val="FFFFFF">
                  <a:alpha val="0"/>
                </a:srgbClr>
              </a:clrTo>
            </a:clrChange>
            <a:alphaModFix/>
          </a:blip>
          <a:srcRect t="41067" b="12934"/>
          <a:stretch/>
        </p:blipFill>
        <p:spPr>
          <a:xfrm>
            <a:off x="9116258" y="1928575"/>
            <a:ext cx="2477889" cy="814961"/>
          </a:xfrm>
          <a:prstGeom prst="rect">
            <a:avLst/>
          </a:prstGeom>
          <a:noFill/>
          <a:ln>
            <a:noFill/>
          </a:ln>
        </p:spPr>
      </p:pic>
      <p:pic>
        <p:nvPicPr>
          <p:cNvPr id="36" name="Google Shape;330;g10a9d0a9122_0_14" descr="See the source image">
            <a:extLst>
              <a:ext uri="{FF2B5EF4-FFF2-40B4-BE49-F238E27FC236}">
                <a16:creationId xmlns:a16="http://schemas.microsoft.com/office/drawing/2014/main" id="{4AAE489D-2AA5-6C4C-A145-7F2E1717D884}"/>
              </a:ext>
            </a:extLst>
          </p:cNvPr>
          <p:cNvPicPr preferRelativeResize="0"/>
          <p:nvPr/>
        </p:nvPicPr>
        <p:blipFill rotWithShape="1">
          <a:blip r:embed="rId6">
            <a:alphaModFix/>
          </a:blip>
          <a:srcRect/>
          <a:stretch/>
        </p:blipFill>
        <p:spPr>
          <a:xfrm>
            <a:off x="929222" y="4134273"/>
            <a:ext cx="1993744" cy="994504"/>
          </a:xfrm>
          <a:prstGeom prst="rect">
            <a:avLst/>
          </a:prstGeom>
          <a:noFill/>
          <a:ln>
            <a:noFill/>
          </a:ln>
        </p:spPr>
      </p:pic>
      <p:grpSp>
        <p:nvGrpSpPr>
          <p:cNvPr id="37" name="Group 36">
            <a:extLst>
              <a:ext uri="{FF2B5EF4-FFF2-40B4-BE49-F238E27FC236}">
                <a16:creationId xmlns:a16="http://schemas.microsoft.com/office/drawing/2014/main" id="{5B774CF6-C5D1-B04A-8C3E-FB9BBF31A7CC}"/>
              </a:ext>
            </a:extLst>
          </p:cNvPr>
          <p:cNvGrpSpPr/>
          <p:nvPr/>
        </p:nvGrpSpPr>
        <p:grpSpPr>
          <a:xfrm>
            <a:off x="3761261" y="4383383"/>
            <a:ext cx="1841703" cy="496283"/>
            <a:chOff x="277305" y="5278364"/>
            <a:chExt cx="3459911" cy="932341"/>
          </a:xfrm>
        </p:grpSpPr>
        <p:pic>
          <p:nvPicPr>
            <p:cNvPr id="38" name="Google Shape;319;g10a9d0a9122_0_14">
              <a:extLst>
                <a:ext uri="{FF2B5EF4-FFF2-40B4-BE49-F238E27FC236}">
                  <a16:creationId xmlns:a16="http://schemas.microsoft.com/office/drawing/2014/main" id="{11AC92BB-848D-E448-B98A-83A6EC76C630}"/>
                </a:ext>
              </a:extLst>
            </p:cNvPr>
            <p:cNvPicPr preferRelativeResize="0"/>
            <p:nvPr/>
          </p:nvPicPr>
          <p:blipFill rotWithShape="1">
            <a:blip r:embed="rId7">
              <a:alphaModFix/>
            </a:blip>
            <a:srcRect/>
            <a:stretch/>
          </p:blipFill>
          <p:spPr>
            <a:xfrm>
              <a:off x="277305" y="5278364"/>
              <a:ext cx="1866676" cy="777782"/>
            </a:xfrm>
            <a:prstGeom prst="rect">
              <a:avLst/>
            </a:prstGeom>
            <a:noFill/>
            <a:ln>
              <a:noFill/>
            </a:ln>
          </p:spPr>
        </p:pic>
        <p:pic>
          <p:nvPicPr>
            <p:cNvPr id="39" name="Google Shape;320;g10a9d0a9122_0_14">
              <a:extLst>
                <a:ext uri="{FF2B5EF4-FFF2-40B4-BE49-F238E27FC236}">
                  <a16:creationId xmlns:a16="http://schemas.microsoft.com/office/drawing/2014/main" id="{EA3B3497-EDFE-E443-B961-A61069EC2D8D}"/>
                </a:ext>
              </a:extLst>
            </p:cNvPr>
            <p:cNvPicPr preferRelativeResize="0"/>
            <p:nvPr/>
          </p:nvPicPr>
          <p:blipFill rotWithShape="1">
            <a:blip r:embed="rId8">
              <a:alphaModFix/>
            </a:blip>
            <a:srcRect/>
            <a:stretch/>
          </p:blipFill>
          <p:spPr>
            <a:xfrm>
              <a:off x="2212989" y="5358449"/>
              <a:ext cx="1524227" cy="852256"/>
            </a:xfrm>
            <a:prstGeom prst="rect">
              <a:avLst/>
            </a:prstGeom>
            <a:noFill/>
            <a:ln>
              <a:noFill/>
            </a:ln>
          </p:spPr>
        </p:pic>
      </p:grpSp>
      <p:pic>
        <p:nvPicPr>
          <p:cNvPr id="40" name="Google Shape;322;g10a9d0a9122_0_14" descr="A black sign with white text&#10;&#10;Description automatically generated">
            <a:extLst>
              <a:ext uri="{FF2B5EF4-FFF2-40B4-BE49-F238E27FC236}">
                <a16:creationId xmlns:a16="http://schemas.microsoft.com/office/drawing/2014/main" id="{54AEEC74-1F69-7B4F-AC56-F45761F57491}"/>
              </a:ext>
            </a:extLst>
          </p:cNvPr>
          <p:cNvPicPr preferRelativeResize="0"/>
          <p:nvPr/>
        </p:nvPicPr>
        <p:blipFill rotWithShape="1">
          <a:blip r:embed="rId9">
            <a:alphaModFix/>
          </a:blip>
          <a:srcRect/>
          <a:stretch/>
        </p:blipFill>
        <p:spPr>
          <a:xfrm>
            <a:off x="6874841" y="3901815"/>
            <a:ext cx="1377147" cy="1377147"/>
          </a:xfrm>
          <a:prstGeom prst="rect">
            <a:avLst/>
          </a:prstGeom>
          <a:noFill/>
          <a:ln>
            <a:noFill/>
          </a:ln>
        </p:spPr>
      </p:pic>
      <p:pic>
        <p:nvPicPr>
          <p:cNvPr id="41" name="Google Shape;317;g10a9d0a9122_0_14">
            <a:extLst>
              <a:ext uri="{FF2B5EF4-FFF2-40B4-BE49-F238E27FC236}">
                <a16:creationId xmlns:a16="http://schemas.microsoft.com/office/drawing/2014/main" id="{8171CD7E-80CA-AB44-B306-BD1EEF77144A}"/>
              </a:ext>
            </a:extLst>
          </p:cNvPr>
          <p:cNvPicPr preferRelativeResize="0"/>
          <p:nvPr/>
        </p:nvPicPr>
        <p:blipFill rotWithShape="1">
          <a:blip r:embed="rId10">
            <a:alphaModFix/>
          </a:blip>
          <a:srcRect/>
          <a:stretch/>
        </p:blipFill>
        <p:spPr>
          <a:xfrm>
            <a:off x="9305428" y="4282360"/>
            <a:ext cx="2133023" cy="503678"/>
          </a:xfrm>
          <a:prstGeom prst="rect">
            <a:avLst/>
          </a:prstGeom>
          <a:noFill/>
          <a:ln>
            <a:noFill/>
          </a:ln>
        </p:spPr>
      </p:pic>
      <p:sp>
        <p:nvSpPr>
          <p:cNvPr id="42" name="Google Shape;327;g10a9d0a9122_0_14">
            <a:extLst>
              <a:ext uri="{FF2B5EF4-FFF2-40B4-BE49-F238E27FC236}">
                <a16:creationId xmlns:a16="http://schemas.microsoft.com/office/drawing/2014/main" id="{5FEFE55D-249C-1C4C-BB13-80B40B749023}"/>
              </a:ext>
            </a:extLst>
          </p:cNvPr>
          <p:cNvSpPr txBox="1"/>
          <p:nvPr/>
        </p:nvSpPr>
        <p:spPr>
          <a:xfrm>
            <a:off x="402571" y="2940894"/>
            <a:ext cx="3059982" cy="32312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500" b="1" u="sng" dirty="0">
                <a:solidFill>
                  <a:schemeClr val="tx1"/>
                </a:solidFill>
                <a:latin typeface="Oswald" pitchFamily="2" charset="77"/>
                <a:ea typeface="Poppins"/>
                <a:cs typeface="Poppins"/>
                <a:sym typeface="Poppins"/>
                <a:hlinkClick r:id="rId11">
                  <a:extLst>
                    <a:ext uri="{A12FA001-AC4F-418D-AE19-62706E023703}">
                      <ahyp:hlinkClr xmlns:ahyp="http://schemas.microsoft.com/office/drawing/2018/hyperlinkcolor" val="tx"/>
                    </a:ext>
                  </a:extLst>
                </a:hlinkClick>
              </a:rPr>
              <a:t>dsmfoundation.org.uk</a:t>
            </a:r>
            <a:r>
              <a:rPr lang="en-GB" sz="1500" b="1" dirty="0">
                <a:solidFill>
                  <a:schemeClr val="tx1"/>
                </a:solidFill>
                <a:latin typeface="Oswald" pitchFamily="2" charset="77"/>
                <a:ea typeface="Poppins"/>
                <a:cs typeface="Poppins"/>
                <a:sym typeface="Poppins"/>
              </a:rPr>
              <a:t> </a:t>
            </a:r>
            <a:endParaRPr sz="1500" b="1" dirty="0">
              <a:solidFill>
                <a:schemeClr val="tx1"/>
              </a:solidFill>
              <a:latin typeface="Oswald" pitchFamily="2" charset="77"/>
            </a:endParaRPr>
          </a:p>
        </p:txBody>
      </p:sp>
      <p:sp>
        <p:nvSpPr>
          <p:cNvPr id="43" name="Google Shape;327;g10a9d0a9122_0_14">
            <a:extLst>
              <a:ext uri="{FF2B5EF4-FFF2-40B4-BE49-F238E27FC236}">
                <a16:creationId xmlns:a16="http://schemas.microsoft.com/office/drawing/2014/main" id="{FC7D4ECE-2C24-4C45-8127-FAD110F98685}"/>
              </a:ext>
            </a:extLst>
          </p:cNvPr>
          <p:cNvSpPr txBox="1"/>
          <p:nvPr/>
        </p:nvSpPr>
        <p:spPr>
          <a:xfrm>
            <a:off x="3118877" y="2940894"/>
            <a:ext cx="3059982" cy="323125"/>
          </a:xfrm>
          <a:prstGeom prst="rect">
            <a:avLst/>
          </a:prstGeom>
          <a:noFill/>
          <a:ln>
            <a:noFill/>
          </a:ln>
        </p:spPr>
        <p:txBody>
          <a:bodyPr spcFirstLastPara="1" wrap="square" lIns="91425" tIns="45700" rIns="91425" bIns="45700" anchor="t" anchorCtr="0">
            <a:spAutoFit/>
          </a:bodyPr>
          <a:lstStyle/>
          <a:p>
            <a:pPr lvl="0" algn="ctr"/>
            <a:r>
              <a:rPr lang="en-GB" sz="1500" b="1" u="sng" dirty="0" err="1">
                <a:solidFill>
                  <a:schemeClr val="tx1"/>
                </a:solidFill>
                <a:latin typeface="Oswald" pitchFamily="2" charset="77"/>
                <a:ea typeface="Poppins"/>
                <a:cs typeface="Poppins"/>
                <a:sym typeface="Poppins"/>
                <a:hlinkClick r:id="rId12">
                  <a:extLst>
                    <a:ext uri="{A12FA001-AC4F-418D-AE19-62706E023703}">
                      <ahyp:hlinkClr xmlns:ahyp="http://schemas.microsoft.com/office/drawing/2018/hyperlinkcolor" val="tx"/>
                    </a:ext>
                  </a:extLst>
                </a:hlinkClick>
              </a:rPr>
              <a:t>drugscience.org.uk</a:t>
            </a:r>
            <a:r>
              <a:rPr lang="en-GB" sz="1500" b="1" u="sng" dirty="0">
                <a:solidFill>
                  <a:schemeClr val="tx1"/>
                </a:solidFill>
                <a:latin typeface="Oswald" pitchFamily="2" charset="77"/>
                <a:ea typeface="Poppins"/>
                <a:cs typeface="Poppins"/>
                <a:sym typeface="Poppins"/>
                <a:hlinkClick r:id="rId12">
                  <a:extLst>
                    <a:ext uri="{A12FA001-AC4F-418D-AE19-62706E023703}">
                      <ahyp:hlinkClr xmlns:ahyp="http://schemas.microsoft.com/office/drawing/2018/hyperlinkcolor" val="tx"/>
                    </a:ext>
                  </a:extLst>
                </a:hlinkClick>
              </a:rPr>
              <a:t> </a:t>
            </a:r>
            <a:endParaRPr lang="en-GB" sz="1500" b="1" u="sng" dirty="0">
              <a:solidFill>
                <a:schemeClr val="tx1"/>
              </a:solidFill>
              <a:latin typeface="Oswald" pitchFamily="2" charset="77"/>
              <a:ea typeface="Poppins"/>
              <a:cs typeface="Poppins"/>
              <a:sym typeface="Poppins"/>
            </a:endParaRPr>
          </a:p>
        </p:txBody>
      </p:sp>
      <p:sp>
        <p:nvSpPr>
          <p:cNvPr id="44" name="Google Shape;327;g10a9d0a9122_0_14">
            <a:extLst>
              <a:ext uri="{FF2B5EF4-FFF2-40B4-BE49-F238E27FC236}">
                <a16:creationId xmlns:a16="http://schemas.microsoft.com/office/drawing/2014/main" id="{28F56C03-2C0D-0540-8B3F-7BCC8F815E3D}"/>
              </a:ext>
            </a:extLst>
          </p:cNvPr>
          <p:cNvSpPr txBox="1"/>
          <p:nvPr/>
        </p:nvSpPr>
        <p:spPr>
          <a:xfrm>
            <a:off x="5989041" y="2940894"/>
            <a:ext cx="3059982" cy="323125"/>
          </a:xfrm>
          <a:prstGeom prst="rect">
            <a:avLst/>
          </a:prstGeom>
          <a:noFill/>
          <a:ln>
            <a:noFill/>
          </a:ln>
        </p:spPr>
        <p:txBody>
          <a:bodyPr spcFirstLastPara="1" wrap="square" lIns="91425" tIns="45700" rIns="91425" bIns="45700" anchor="t" anchorCtr="0">
            <a:spAutoFit/>
          </a:bodyPr>
          <a:lstStyle/>
          <a:p>
            <a:pPr lvl="0" algn="ctr"/>
            <a:r>
              <a:rPr lang="en-GB" sz="1500" b="1" u="sng" dirty="0" err="1">
                <a:solidFill>
                  <a:schemeClr val="tx1"/>
                </a:solidFill>
                <a:latin typeface="Oswald" pitchFamily="2" charset="77"/>
                <a:ea typeface="Poppins"/>
                <a:cs typeface="Poppins"/>
                <a:sym typeface="Poppins"/>
                <a:hlinkClick r:id="rId13">
                  <a:extLst>
                    <a:ext uri="{A12FA001-AC4F-418D-AE19-62706E023703}">
                      <ahyp:hlinkClr xmlns:ahyp="http://schemas.microsoft.com/office/drawing/2018/hyperlinkcolor" val="tx"/>
                    </a:ext>
                  </a:extLst>
                </a:hlinkClick>
              </a:rPr>
              <a:t>talkaboutalcohol.com</a:t>
            </a:r>
            <a:endParaRPr lang="en-GB" sz="1500" b="1" u="sng" dirty="0">
              <a:solidFill>
                <a:schemeClr val="tx1"/>
              </a:solidFill>
              <a:latin typeface="Oswald" pitchFamily="2" charset="77"/>
              <a:ea typeface="Poppins"/>
              <a:cs typeface="Poppins"/>
              <a:sym typeface="Poppins"/>
            </a:endParaRPr>
          </a:p>
        </p:txBody>
      </p:sp>
      <p:sp>
        <p:nvSpPr>
          <p:cNvPr id="45" name="Google Shape;327;g10a9d0a9122_0_14">
            <a:extLst>
              <a:ext uri="{FF2B5EF4-FFF2-40B4-BE49-F238E27FC236}">
                <a16:creationId xmlns:a16="http://schemas.microsoft.com/office/drawing/2014/main" id="{2B0DCECB-A62E-A344-9942-F726172D8038}"/>
              </a:ext>
            </a:extLst>
          </p:cNvPr>
          <p:cNvSpPr txBox="1"/>
          <p:nvPr/>
        </p:nvSpPr>
        <p:spPr>
          <a:xfrm>
            <a:off x="8895165" y="2940894"/>
            <a:ext cx="3059982" cy="323125"/>
          </a:xfrm>
          <a:prstGeom prst="rect">
            <a:avLst/>
          </a:prstGeom>
          <a:noFill/>
          <a:ln>
            <a:noFill/>
          </a:ln>
        </p:spPr>
        <p:txBody>
          <a:bodyPr spcFirstLastPara="1" wrap="square" lIns="91425" tIns="45700" rIns="91425" bIns="45700" anchor="t" anchorCtr="0">
            <a:spAutoFit/>
          </a:bodyPr>
          <a:lstStyle/>
          <a:p>
            <a:pPr lvl="0" algn="ctr"/>
            <a:r>
              <a:rPr lang="en-GB" sz="1500" b="1" u="sng" dirty="0" err="1">
                <a:solidFill>
                  <a:schemeClr val="tx1"/>
                </a:solidFill>
                <a:latin typeface="Oswald" pitchFamily="2" charset="77"/>
                <a:ea typeface="Poppins"/>
                <a:cs typeface="Poppins"/>
                <a:sym typeface="Poppins"/>
                <a:hlinkClick r:id="rId14">
                  <a:extLst>
                    <a:ext uri="{A12FA001-AC4F-418D-AE19-62706E023703}">
                      <ahyp:hlinkClr xmlns:ahyp="http://schemas.microsoft.com/office/drawing/2018/hyperlinkcolor" val="tx"/>
                    </a:ext>
                  </a:extLst>
                </a:hlinkClick>
              </a:rPr>
              <a:t>themix.org.uk</a:t>
            </a:r>
            <a:r>
              <a:rPr lang="en-GB" sz="1500" b="1" u="sng" dirty="0">
                <a:solidFill>
                  <a:schemeClr val="tx1"/>
                </a:solidFill>
                <a:latin typeface="Oswald" pitchFamily="2" charset="77"/>
                <a:ea typeface="Poppins"/>
                <a:cs typeface="Poppins"/>
                <a:sym typeface="Poppins"/>
                <a:hlinkClick r:id="rId14">
                  <a:extLst>
                    <a:ext uri="{A12FA001-AC4F-418D-AE19-62706E023703}">
                      <ahyp:hlinkClr xmlns:ahyp="http://schemas.microsoft.com/office/drawing/2018/hyperlinkcolor" val="tx"/>
                    </a:ext>
                  </a:extLst>
                </a:hlinkClick>
              </a:rPr>
              <a:t> </a:t>
            </a:r>
            <a:endParaRPr lang="en-GB" sz="1500" b="1" u="sng" dirty="0">
              <a:solidFill>
                <a:schemeClr val="tx1"/>
              </a:solidFill>
              <a:latin typeface="Oswald" pitchFamily="2" charset="77"/>
              <a:ea typeface="Poppins"/>
              <a:cs typeface="Poppins"/>
              <a:sym typeface="Poppins"/>
            </a:endParaRPr>
          </a:p>
        </p:txBody>
      </p:sp>
      <p:sp>
        <p:nvSpPr>
          <p:cNvPr id="46" name="Google Shape;327;g10a9d0a9122_0_14">
            <a:extLst>
              <a:ext uri="{FF2B5EF4-FFF2-40B4-BE49-F238E27FC236}">
                <a16:creationId xmlns:a16="http://schemas.microsoft.com/office/drawing/2014/main" id="{D5279262-63EA-214B-A8CF-62115D4A1982}"/>
              </a:ext>
            </a:extLst>
          </p:cNvPr>
          <p:cNvSpPr txBox="1"/>
          <p:nvPr/>
        </p:nvSpPr>
        <p:spPr>
          <a:xfrm>
            <a:off x="402571" y="5204100"/>
            <a:ext cx="3059982" cy="323125"/>
          </a:xfrm>
          <a:prstGeom prst="rect">
            <a:avLst/>
          </a:prstGeom>
          <a:noFill/>
          <a:ln>
            <a:noFill/>
          </a:ln>
        </p:spPr>
        <p:txBody>
          <a:bodyPr spcFirstLastPara="1" wrap="square" lIns="91425" tIns="45700" rIns="91425" bIns="45700" anchor="t" anchorCtr="0">
            <a:spAutoFit/>
          </a:bodyPr>
          <a:lstStyle/>
          <a:p>
            <a:pPr lvl="0" algn="ctr"/>
            <a:r>
              <a:rPr lang="en-GB" sz="1500" b="1" u="sng" dirty="0" err="1">
                <a:solidFill>
                  <a:schemeClr val="tx1"/>
                </a:solidFill>
                <a:latin typeface="Oswald" pitchFamily="2" charset="77"/>
                <a:ea typeface="Poppins"/>
                <a:cs typeface="Poppins"/>
                <a:sym typeface="Poppins"/>
                <a:hlinkClick r:id="rId15">
                  <a:extLst>
                    <a:ext uri="{A12FA001-AC4F-418D-AE19-62706E023703}">
                      <ahyp:hlinkClr xmlns:ahyp="http://schemas.microsoft.com/office/drawing/2018/hyperlinkcolor" val="tx"/>
                    </a:ext>
                  </a:extLst>
                </a:hlinkClick>
              </a:rPr>
              <a:t>ithappens.education</a:t>
            </a:r>
            <a:endParaRPr sz="1500" b="1" dirty="0">
              <a:solidFill>
                <a:schemeClr val="tx1"/>
              </a:solidFill>
              <a:latin typeface="Oswald" pitchFamily="2" charset="77"/>
            </a:endParaRPr>
          </a:p>
        </p:txBody>
      </p:sp>
      <p:sp>
        <p:nvSpPr>
          <p:cNvPr id="47" name="Google Shape;327;g10a9d0a9122_0_14">
            <a:extLst>
              <a:ext uri="{FF2B5EF4-FFF2-40B4-BE49-F238E27FC236}">
                <a16:creationId xmlns:a16="http://schemas.microsoft.com/office/drawing/2014/main" id="{E06D69D2-D4FB-C34C-B6EE-0A12F6712D48}"/>
              </a:ext>
            </a:extLst>
          </p:cNvPr>
          <p:cNvSpPr txBox="1"/>
          <p:nvPr/>
        </p:nvSpPr>
        <p:spPr>
          <a:xfrm>
            <a:off x="3118877" y="5204100"/>
            <a:ext cx="3059982" cy="323125"/>
          </a:xfrm>
          <a:prstGeom prst="rect">
            <a:avLst/>
          </a:prstGeom>
          <a:noFill/>
          <a:ln>
            <a:noFill/>
          </a:ln>
        </p:spPr>
        <p:txBody>
          <a:bodyPr spcFirstLastPara="1" wrap="square" lIns="91425" tIns="45700" rIns="91425" bIns="45700" anchor="t" anchorCtr="0">
            <a:spAutoFit/>
          </a:bodyPr>
          <a:lstStyle/>
          <a:p>
            <a:pPr lvl="0" algn="ctr"/>
            <a:r>
              <a:rPr lang="en-GB" sz="1500" b="1" u="sng" dirty="0" err="1">
                <a:solidFill>
                  <a:schemeClr val="tx1"/>
                </a:solidFill>
                <a:latin typeface="Oswald" pitchFamily="2" charset="77"/>
                <a:ea typeface="Poppins"/>
                <a:cs typeface="Poppins"/>
                <a:sym typeface="Poppins"/>
                <a:hlinkClick r:id="rId16">
                  <a:extLst>
                    <a:ext uri="{A12FA001-AC4F-418D-AE19-62706E023703}">
                      <ahyp:hlinkClr xmlns:ahyp="http://schemas.microsoft.com/office/drawing/2018/hyperlinkcolor" val="tx"/>
                    </a:ext>
                  </a:extLst>
                </a:hlinkClick>
              </a:rPr>
              <a:t>nhsgo.uk</a:t>
            </a:r>
            <a:r>
              <a:rPr lang="en-GB" sz="1500" b="1" u="sng" dirty="0">
                <a:solidFill>
                  <a:schemeClr val="tx1"/>
                </a:solidFill>
                <a:latin typeface="Oswald" pitchFamily="2" charset="77"/>
                <a:ea typeface="Poppins"/>
                <a:cs typeface="Poppins"/>
                <a:sym typeface="Poppins"/>
                <a:hlinkClick r:id="rId16">
                  <a:extLst>
                    <a:ext uri="{A12FA001-AC4F-418D-AE19-62706E023703}">
                      <ahyp:hlinkClr xmlns:ahyp="http://schemas.microsoft.com/office/drawing/2018/hyperlinkcolor" val="tx"/>
                    </a:ext>
                  </a:extLst>
                </a:hlinkClick>
              </a:rPr>
              <a:t> </a:t>
            </a:r>
            <a:endParaRPr lang="en-GB" sz="1500" b="1" u="sng" dirty="0">
              <a:solidFill>
                <a:schemeClr val="tx1"/>
              </a:solidFill>
              <a:latin typeface="Oswald" pitchFamily="2" charset="77"/>
              <a:ea typeface="Poppins"/>
              <a:cs typeface="Poppins"/>
              <a:sym typeface="Poppins"/>
            </a:endParaRPr>
          </a:p>
        </p:txBody>
      </p:sp>
      <p:sp>
        <p:nvSpPr>
          <p:cNvPr id="48" name="Google Shape;327;g10a9d0a9122_0_14">
            <a:extLst>
              <a:ext uri="{FF2B5EF4-FFF2-40B4-BE49-F238E27FC236}">
                <a16:creationId xmlns:a16="http://schemas.microsoft.com/office/drawing/2014/main" id="{C1E31B26-A4EA-BE4D-9CAB-C04DF2B8BA57}"/>
              </a:ext>
            </a:extLst>
          </p:cNvPr>
          <p:cNvSpPr txBox="1"/>
          <p:nvPr/>
        </p:nvSpPr>
        <p:spPr>
          <a:xfrm>
            <a:off x="5989041" y="5204100"/>
            <a:ext cx="3059982" cy="323125"/>
          </a:xfrm>
          <a:prstGeom prst="rect">
            <a:avLst/>
          </a:prstGeom>
          <a:noFill/>
          <a:ln>
            <a:noFill/>
          </a:ln>
        </p:spPr>
        <p:txBody>
          <a:bodyPr spcFirstLastPara="1" wrap="square" lIns="91425" tIns="45700" rIns="91425" bIns="45700" anchor="t" anchorCtr="0">
            <a:spAutoFit/>
          </a:bodyPr>
          <a:lstStyle/>
          <a:p>
            <a:pPr lvl="0" algn="ctr"/>
            <a:r>
              <a:rPr lang="en-GB" sz="1500" b="1" u="sng" dirty="0" err="1">
                <a:solidFill>
                  <a:schemeClr val="tx1"/>
                </a:solidFill>
                <a:latin typeface="Oswald" pitchFamily="2" charset="77"/>
                <a:ea typeface="Poppins"/>
                <a:cs typeface="Poppins"/>
                <a:sym typeface="Poppins"/>
                <a:hlinkClick r:id="rId17">
                  <a:extLst>
                    <a:ext uri="{A12FA001-AC4F-418D-AE19-62706E023703}">
                      <ahyp:hlinkClr xmlns:ahyp="http://schemas.microsoft.com/office/drawing/2018/hyperlinkcolor" val="tx"/>
                    </a:ext>
                  </a:extLst>
                </a:hlinkClick>
              </a:rPr>
              <a:t>riseabove.org.uk</a:t>
            </a:r>
            <a:r>
              <a:rPr lang="en-GB" sz="1500" b="1" u="sng" dirty="0">
                <a:solidFill>
                  <a:schemeClr val="tx1"/>
                </a:solidFill>
                <a:latin typeface="Oswald" pitchFamily="2" charset="77"/>
                <a:ea typeface="Poppins"/>
                <a:cs typeface="Poppins"/>
                <a:sym typeface="Poppins"/>
                <a:hlinkClick r:id="rId17">
                  <a:extLst>
                    <a:ext uri="{A12FA001-AC4F-418D-AE19-62706E023703}">
                      <ahyp:hlinkClr xmlns:ahyp="http://schemas.microsoft.com/office/drawing/2018/hyperlinkcolor" val="tx"/>
                    </a:ext>
                  </a:extLst>
                </a:hlinkClick>
              </a:rPr>
              <a:t> </a:t>
            </a:r>
            <a:endParaRPr lang="en-GB" sz="1500" b="1" u="sng" dirty="0">
              <a:solidFill>
                <a:schemeClr val="tx1"/>
              </a:solidFill>
              <a:latin typeface="Oswald" pitchFamily="2" charset="77"/>
              <a:ea typeface="Poppins"/>
              <a:cs typeface="Poppins"/>
              <a:sym typeface="Poppins"/>
            </a:endParaRPr>
          </a:p>
        </p:txBody>
      </p:sp>
      <p:sp>
        <p:nvSpPr>
          <p:cNvPr id="49" name="Google Shape;327;g10a9d0a9122_0_14">
            <a:extLst>
              <a:ext uri="{FF2B5EF4-FFF2-40B4-BE49-F238E27FC236}">
                <a16:creationId xmlns:a16="http://schemas.microsoft.com/office/drawing/2014/main" id="{B9C309FF-AFB5-DB4C-AB3E-7D3F0ADBB00A}"/>
              </a:ext>
            </a:extLst>
          </p:cNvPr>
          <p:cNvSpPr txBox="1"/>
          <p:nvPr/>
        </p:nvSpPr>
        <p:spPr>
          <a:xfrm>
            <a:off x="8895165" y="5204100"/>
            <a:ext cx="3059982" cy="323125"/>
          </a:xfrm>
          <a:prstGeom prst="rect">
            <a:avLst/>
          </a:prstGeom>
          <a:noFill/>
          <a:ln>
            <a:noFill/>
          </a:ln>
        </p:spPr>
        <p:txBody>
          <a:bodyPr spcFirstLastPara="1" wrap="square" lIns="91425" tIns="45700" rIns="91425" bIns="45700" anchor="t" anchorCtr="0">
            <a:spAutoFit/>
          </a:bodyPr>
          <a:lstStyle/>
          <a:p>
            <a:pPr lvl="0" algn="ctr"/>
            <a:r>
              <a:rPr lang="en-GB" sz="1500" b="1" u="sng" dirty="0" err="1">
                <a:solidFill>
                  <a:schemeClr val="tx1"/>
                </a:solidFill>
                <a:latin typeface="Oswald" pitchFamily="2" charset="77"/>
                <a:ea typeface="Poppins"/>
                <a:cs typeface="Poppins"/>
                <a:sym typeface="Poppins"/>
                <a:hlinkClick r:id="rId18">
                  <a:extLst>
                    <a:ext uri="{A12FA001-AC4F-418D-AE19-62706E023703}">
                      <ahyp:hlinkClr xmlns:ahyp="http://schemas.microsoft.com/office/drawing/2018/hyperlinkcolor" val="tx"/>
                    </a:ext>
                  </a:extLst>
                </a:hlinkClick>
              </a:rPr>
              <a:t>youngminds.org.uk</a:t>
            </a:r>
            <a:r>
              <a:rPr lang="en-GB" sz="1500" b="1" u="sng" dirty="0">
                <a:solidFill>
                  <a:schemeClr val="tx1"/>
                </a:solidFill>
                <a:latin typeface="Oswald" pitchFamily="2" charset="77"/>
                <a:ea typeface="Poppins"/>
                <a:cs typeface="Poppins"/>
                <a:sym typeface="Poppins"/>
                <a:hlinkClick r:id="rId18">
                  <a:extLst>
                    <a:ext uri="{A12FA001-AC4F-418D-AE19-62706E023703}">
                      <ahyp:hlinkClr xmlns:ahyp="http://schemas.microsoft.com/office/drawing/2018/hyperlinkcolor" val="tx"/>
                    </a:ext>
                  </a:extLst>
                </a:hlinkClick>
              </a:rPr>
              <a:t> </a:t>
            </a:r>
            <a:endParaRPr lang="en-GB" sz="1500" b="1" u="sng" dirty="0">
              <a:solidFill>
                <a:schemeClr val="tx1"/>
              </a:solidFill>
              <a:latin typeface="Oswald" pitchFamily="2" charset="77"/>
              <a:ea typeface="Poppins"/>
              <a:cs typeface="Poppins"/>
              <a:sym typeface="Poppins"/>
            </a:endParaRPr>
          </a:p>
        </p:txBody>
      </p:sp>
      <p:pic>
        <p:nvPicPr>
          <p:cNvPr id="51" name="Graphic 50">
            <a:extLst>
              <a:ext uri="{FF2B5EF4-FFF2-40B4-BE49-F238E27FC236}">
                <a16:creationId xmlns:a16="http://schemas.microsoft.com/office/drawing/2014/main" id="{A283701B-9EEF-B44E-8ED9-68222C94DB17}"/>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879640" y="2073030"/>
            <a:ext cx="1669816" cy="556606"/>
          </a:xfrm>
          <a:prstGeom prst="rect">
            <a:avLst/>
          </a:prstGeom>
        </p:spPr>
      </p:pic>
    </p:spTree>
    <p:extLst>
      <p:ext uri="{BB962C8B-B14F-4D97-AF65-F5344CB8AC3E}">
        <p14:creationId xmlns:p14="http://schemas.microsoft.com/office/powerpoint/2010/main" val="479917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108;p1">
            <a:extLst>
              <a:ext uri="{FF2B5EF4-FFF2-40B4-BE49-F238E27FC236}">
                <a16:creationId xmlns:a16="http://schemas.microsoft.com/office/drawing/2014/main" id="{F6D9ECC3-EFD5-104B-9F1C-D4AE20E81EAC}"/>
              </a:ext>
            </a:extLst>
          </p:cNvPr>
          <p:cNvSpPr txBox="1"/>
          <p:nvPr/>
        </p:nvSpPr>
        <p:spPr>
          <a:xfrm>
            <a:off x="8501240" y="638853"/>
            <a:ext cx="3193700" cy="369302"/>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1200" dirty="0">
                <a:solidFill>
                  <a:schemeClr val="bg1">
                    <a:lumMod val="50000"/>
                  </a:schemeClr>
                </a:solidFill>
                <a:latin typeface="Oswald" pitchFamily="2" charset="77"/>
                <a:ea typeface="Oswald"/>
                <a:cs typeface="Oswald"/>
                <a:sym typeface="Oswald"/>
              </a:rPr>
              <a:t>Teacher Only</a:t>
            </a:r>
          </a:p>
        </p:txBody>
      </p:sp>
      <p:sp>
        <p:nvSpPr>
          <p:cNvPr id="2" name="Text Placeholder 1">
            <a:extLst>
              <a:ext uri="{FF2B5EF4-FFF2-40B4-BE49-F238E27FC236}">
                <a16:creationId xmlns:a16="http://schemas.microsoft.com/office/drawing/2014/main" id="{F2569BF1-55B9-9D41-9E4F-102AA7A48B03}"/>
              </a:ext>
            </a:extLst>
          </p:cNvPr>
          <p:cNvSpPr>
            <a:spLocks noGrp="1"/>
          </p:cNvSpPr>
          <p:nvPr>
            <p:ph type="body" sz="quarter" idx="10"/>
          </p:nvPr>
        </p:nvSpPr>
        <p:spPr/>
        <p:txBody>
          <a:bodyPr/>
          <a:lstStyle/>
          <a:p>
            <a:r>
              <a:rPr lang="en-US" dirty="0"/>
              <a:t>Our collaboration with </a:t>
            </a:r>
            <a:r>
              <a:rPr lang="en-US" u="sng" dirty="0"/>
              <a:t>Drug Science</a:t>
            </a:r>
          </a:p>
        </p:txBody>
      </p:sp>
      <p:sp>
        <p:nvSpPr>
          <p:cNvPr id="9" name="Google Shape;126;p3">
            <a:extLst>
              <a:ext uri="{FF2B5EF4-FFF2-40B4-BE49-F238E27FC236}">
                <a16:creationId xmlns:a16="http://schemas.microsoft.com/office/drawing/2014/main" id="{6AA744F1-209D-844B-9DAD-97DC72C1B15A}"/>
              </a:ext>
            </a:extLst>
          </p:cNvPr>
          <p:cNvSpPr txBox="1"/>
          <p:nvPr/>
        </p:nvSpPr>
        <p:spPr>
          <a:xfrm>
            <a:off x="356724" y="1966255"/>
            <a:ext cx="8456770" cy="13541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dirty="0">
                <a:solidFill>
                  <a:schemeClr val="tx1"/>
                </a:solidFill>
                <a:latin typeface="Oswald" pitchFamily="2" charset="77"/>
                <a:ea typeface="Poppins"/>
                <a:cs typeface="Poppins"/>
                <a:sym typeface="Poppins"/>
              </a:rPr>
              <a:t>It’s exciting to collaborate with Drug Science on these resources. Drug Science is the leading independent scientific body on drugs in the UK. They work to provide clear, evidence-based information without political or commercial interference.</a:t>
            </a:r>
            <a:br>
              <a:rPr lang="en-GB" sz="2200" b="1" i="1" dirty="0">
                <a:solidFill>
                  <a:srgbClr val="FF6659"/>
                </a:solidFill>
                <a:latin typeface="Oswald" pitchFamily="2" charset="77"/>
                <a:ea typeface="Poppins"/>
                <a:cs typeface="Poppins"/>
                <a:sym typeface="Poppins"/>
              </a:rPr>
            </a:br>
            <a:endParaRPr sz="1600" dirty="0">
              <a:latin typeface="Oswald" pitchFamily="2" charset="77"/>
            </a:endParaRPr>
          </a:p>
        </p:txBody>
      </p:sp>
      <p:sp>
        <p:nvSpPr>
          <p:cNvPr id="6" name="Google Shape;126;p3">
            <a:extLst>
              <a:ext uri="{FF2B5EF4-FFF2-40B4-BE49-F238E27FC236}">
                <a16:creationId xmlns:a16="http://schemas.microsoft.com/office/drawing/2014/main" id="{603D2E70-BEEE-B04B-B3D4-7DDF5B6D68D2}"/>
              </a:ext>
            </a:extLst>
          </p:cNvPr>
          <p:cNvSpPr txBox="1"/>
          <p:nvPr/>
        </p:nvSpPr>
        <p:spPr>
          <a:xfrm>
            <a:off x="356724" y="3239116"/>
            <a:ext cx="8456770" cy="2416006"/>
          </a:xfrm>
          <a:prstGeom prst="rect">
            <a:avLst/>
          </a:prstGeom>
          <a:noFill/>
          <a:ln>
            <a:noFill/>
          </a:ln>
        </p:spPr>
        <p:txBody>
          <a:bodyPr spcFirstLastPara="1" wrap="square" lIns="91425" tIns="45700" rIns="91425" bIns="45700" anchor="t" anchorCtr="0">
            <a:spAutoFit/>
          </a:bodyPr>
          <a:lstStyle/>
          <a:p>
            <a:r>
              <a:rPr lang="en-GB" sz="1800" i="1" dirty="0">
                <a:solidFill>
                  <a:schemeClr val="tx1">
                    <a:lumMod val="65000"/>
                    <a:lumOff val="35000"/>
                  </a:schemeClr>
                </a:solidFill>
                <a:latin typeface="Oswald" pitchFamily="2" charset="77"/>
                <a:ea typeface="Poppins"/>
                <a:cs typeface="Poppins"/>
                <a:sym typeface="Poppins"/>
              </a:rPr>
              <a:t>“For far too long school students have been denied access to the truth about drugs, which has undermined their trust in health information in general and put them at greater risks of harm. This new Exchange/Drug Science initiative sets out to rectify this failure by presenting teaching materials that are evidence-based, balanced and proportionate. In this way we hope to minimise the harms from the use of all drugs, whether legal or illegal”</a:t>
            </a:r>
          </a:p>
          <a:p>
            <a:pPr lvl="0"/>
            <a:r>
              <a:rPr lang="en-GB" sz="2800" dirty="0">
                <a:solidFill>
                  <a:schemeClr val="bg1">
                    <a:lumMod val="75000"/>
                  </a:schemeClr>
                </a:solidFill>
                <a:latin typeface="Oswald" pitchFamily="2" charset="77"/>
                <a:ea typeface="Poppins"/>
                <a:cs typeface="Poppins"/>
                <a:sym typeface="Poppins"/>
              </a:rPr>
              <a:t>_____</a:t>
            </a:r>
          </a:p>
          <a:p>
            <a:pPr lvl="0"/>
            <a:endParaRPr lang="en-GB" sz="1500" b="1" i="1" dirty="0">
              <a:solidFill>
                <a:schemeClr val="dk1"/>
              </a:solidFill>
              <a:latin typeface="Oswald" pitchFamily="2" charset="77"/>
              <a:ea typeface="Poppins"/>
              <a:cs typeface="Poppins"/>
              <a:sym typeface="Poppins"/>
            </a:endParaRPr>
          </a:p>
          <a:p>
            <a:pPr lvl="0"/>
            <a:r>
              <a:rPr lang="en-GB" sz="1800" dirty="0">
                <a:solidFill>
                  <a:schemeClr val="dk1"/>
                </a:solidFill>
                <a:latin typeface="Oswald" pitchFamily="2" charset="77"/>
                <a:ea typeface="Poppins"/>
                <a:cs typeface="Poppins"/>
                <a:sym typeface="Poppins"/>
              </a:rPr>
              <a:t>Prof David Nutt</a:t>
            </a:r>
            <a:endParaRPr sz="1800" dirty="0">
              <a:latin typeface="Oswald" pitchFamily="2" charset="77"/>
            </a:endParaRPr>
          </a:p>
        </p:txBody>
      </p:sp>
      <p:pic>
        <p:nvPicPr>
          <p:cNvPr id="5" name="Picture 4" descr="A picture containing person, person, indoor, wall&#10;&#10;Description automatically generated">
            <a:extLst>
              <a:ext uri="{FF2B5EF4-FFF2-40B4-BE49-F238E27FC236}">
                <a16:creationId xmlns:a16="http://schemas.microsoft.com/office/drawing/2014/main" id="{79F9AB1F-0CF0-734C-BF0A-71647E5878A8}"/>
              </a:ext>
            </a:extLst>
          </p:cNvPr>
          <p:cNvPicPr>
            <a:picLocks noChangeAspect="1"/>
          </p:cNvPicPr>
          <p:nvPr/>
        </p:nvPicPr>
        <p:blipFill rotWithShape="1">
          <a:blip r:embed="rId2"/>
          <a:srcRect l="26956" t="9816" r="17521"/>
          <a:stretch/>
        </p:blipFill>
        <p:spPr>
          <a:xfrm>
            <a:off x="9236594" y="2045461"/>
            <a:ext cx="2512493" cy="3306807"/>
          </a:xfrm>
          <a:prstGeom prst="rect">
            <a:avLst/>
          </a:prstGeom>
        </p:spPr>
      </p:pic>
    </p:spTree>
    <p:extLst>
      <p:ext uri="{BB962C8B-B14F-4D97-AF65-F5344CB8AC3E}">
        <p14:creationId xmlns:p14="http://schemas.microsoft.com/office/powerpoint/2010/main" val="18516739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DA6E5F-4BFE-1743-956E-92AED4723A46}"/>
              </a:ext>
            </a:extLst>
          </p:cNvPr>
          <p:cNvSpPr>
            <a:spLocks noGrp="1"/>
          </p:cNvSpPr>
          <p:nvPr>
            <p:ph type="body" sz="quarter" idx="10"/>
          </p:nvPr>
        </p:nvSpPr>
        <p:spPr/>
        <p:txBody>
          <a:bodyPr/>
          <a:lstStyle/>
          <a:p>
            <a:r>
              <a:rPr lang="en-US" dirty="0"/>
              <a:t>An introduction for teachers</a:t>
            </a:r>
          </a:p>
        </p:txBody>
      </p:sp>
      <p:sp>
        <p:nvSpPr>
          <p:cNvPr id="3" name="Text Placeholder 2">
            <a:extLst>
              <a:ext uri="{FF2B5EF4-FFF2-40B4-BE49-F238E27FC236}">
                <a16:creationId xmlns:a16="http://schemas.microsoft.com/office/drawing/2014/main" id="{59A86A3B-3333-224E-8941-361FA1E531F0}"/>
              </a:ext>
            </a:extLst>
          </p:cNvPr>
          <p:cNvSpPr>
            <a:spLocks noGrp="1"/>
          </p:cNvSpPr>
          <p:nvPr>
            <p:ph type="body" sz="quarter" idx="11"/>
          </p:nvPr>
        </p:nvSpPr>
        <p:spPr/>
        <p:txBody>
          <a:bodyPr/>
          <a:lstStyle/>
          <a:p>
            <a:r>
              <a:rPr lang="en-US" dirty="0"/>
              <a:t>by Zoe Shuttleworth from </a:t>
            </a:r>
            <a:r>
              <a:rPr lang="en-US" dirty="0">
                <a:hlinkClick r:id="rId3">
                  <a:extLst>
                    <a:ext uri="{A12FA001-AC4F-418D-AE19-62706E023703}">
                      <ahyp:hlinkClr xmlns:ahyp="http://schemas.microsoft.com/office/drawing/2018/hyperlinkcolor" val="tx"/>
                    </a:ext>
                  </a:extLst>
                </a:hlinkClick>
              </a:rPr>
              <a:t>It Happens Education</a:t>
            </a:r>
            <a:endParaRPr lang="en-US" dirty="0"/>
          </a:p>
        </p:txBody>
      </p:sp>
      <p:sp>
        <p:nvSpPr>
          <p:cNvPr id="4" name="Google Shape;126;p3">
            <a:extLst>
              <a:ext uri="{FF2B5EF4-FFF2-40B4-BE49-F238E27FC236}">
                <a16:creationId xmlns:a16="http://schemas.microsoft.com/office/drawing/2014/main" id="{CF0B3FDC-3B1F-AE43-BB71-2B65B428E4ED}"/>
              </a:ext>
            </a:extLst>
          </p:cNvPr>
          <p:cNvSpPr txBox="1"/>
          <p:nvPr/>
        </p:nvSpPr>
        <p:spPr>
          <a:xfrm>
            <a:off x="356725" y="2201966"/>
            <a:ext cx="4994638" cy="28776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500" i="1" dirty="0">
                <a:solidFill>
                  <a:schemeClr val="tx1">
                    <a:lumMod val="65000"/>
                    <a:lumOff val="35000"/>
                  </a:schemeClr>
                </a:solidFill>
                <a:latin typeface="Oswald" pitchFamily="2" charset="77"/>
                <a:ea typeface="Poppins"/>
                <a:cs typeface="Poppins"/>
                <a:sym typeface="Poppins"/>
              </a:rPr>
              <a:t>“Obviously we all know the safest way to use drugs is to not use them at all… and despite the ‘just say no’ message, we know that a significant number of people are using substances”</a:t>
            </a:r>
            <a:br>
              <a:rPr lang="en-GB" sz="2200" b="1" i="1" dirty="0">
                <a:solidFill>
                  <a:srgbClr val="FF6659"/>
                </a:solidFill>
                <a:latin typeface="Oswald" pitchFamily="2" charset="77"/>
                <a:ea typeface="Poppins"/>
                <a:cs typeface="Poppins"/>
                <a:sym typeface="Poppins"/>
              </a:rPr>
            </a:br>
            <a:r>
              <a:rPr lang="en-GB" sz="2200" dirty="0">
                <a:solidFill>
                  <a:schemeClr val="bg1">
                    <a:lumMod val="75000"/>
                  </a:schemeClr>
                </a:solidFill>
                <a:latin typeface="Oswald" pitchFamily="2" charset="77"/>
                <a:ea typeface="Poppins"/>
                <a:cs typeface="Poppins"/>
                <a:sym typeface="Poppins"/>
              </a:rPr>
              <a:t>_____</a:t>
            </a:r>
          </a:p>
          <a:p>
            <a:pPr marL="0" marR="0" lvl="0" indent="0" algn="l" rtl="0">
              <a:spcBef>
                <a:spcPts val="0"/>
              </a:spcBef>
              <a:spcAft>
                <a:spcPts val="0"/>
              </a:spcAft>
              <a:buNone/>
            </a:pPr>
            <a:endParaRPr lang="en-GB" sz="1800" b="1" i="1" dirty="0">
              <a:solidFill>
                <a:schemeClr val="dk1"/>
              </a:solidFill>
              <a:latin typeface="Oswald" pitchFamily="2" charset="77"/>
              <a:ea typeface="Poppins"/>
              <a:cs typeface="Poppins"/>
              <a:sym typeface="Poppins"/>
            </a:endParaRPr>
          </a:p>
          <a:p>
            <a:pPr marL="0" marR="0" lvl="0" indent="0" algn="l" rtl="0">
              <a:spcBef>
                <a:spcPts val="0"/>
              </a:spcBef>
              <a:spcAft>
                <a:spcPts val="0"/>
              </a:spcAft>
              <a:buNone/>
            </a:pPr>
            <a:r>
              <a:rPr lang="en-GB" sz="1600" dirty="0">
                <a:solidFill>
                  <a:schemeClr val="dk1"/>
                </a:solidFill>
                <a:latin typeface="Oswald" pitchFamily="2" charset="77"/>
                <a:ea typeface="Poppins"/>
                <a:cs typeface="Poppins"/>
                <a:sym typeface="Poppins"/>
              </a:rPr>
              <a:t>Zoe Shuttleworth</a:t>
            </a:r>
            <a:endParaRPr sz="1600" dirty="0">
              <a:latin typeface="Oswald" pitchFamily="2" charset="77"/>
            </a:endParaRPr>
          </a:p>
        </p:txBody>
      </p:sp>
      <p:sp>
        <p:nvSpPr>
          <p:cNvPr id="7" name="Google Shape;108;p1">
            <a:extLst>
              <a:ext uri="{FF2B5EF4-FFF2-40B4-BE49-F238E27FC236}">
                <a16:creationId xmlns:a16="http://schemas.microsoft.com/office/drawing/2014/main" id="{C5089C7C-4AE8-DC46-861C-1A27B451C0E5}"/>
              </a:ext>
            </a:extLst>
          </p:cNvPr>
          <p:cNvSpPr txBox="1"/>
          <p:nvPr/>
        </p:nvSpPr>
        <p:spPr>
          <a:xfrm>
            <a:off x="8501240" y="638853"/>
            <a:ext cx="3193700" cy="369302"/>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1200" dirty="0">
                <a:solidFill>
                  <a:schemeClr val="bg1">
                    <a:lumMod val="50000"/>
                  </a:schemeClr>
                </a:solidFill>
                <a:latin typeface="Oswald" pitchFamily="2" charset="77"/>
                <a:ea typeface="Oswald"/>
                <a:cs typeface="Oswald"/>
                <a:sym typeface="Oswald"/>
              </a:rPr>
              <a:t>Teacher Only</a:t>
            </a:r>
          </a:p>
        </p:txBody>
      </p:sp>
      <p:pic>
        <p:nvPicPr>
          <p:cNvPr id="5" name="Online Media 4" descr="Test">
            <a:hlinkClick r:id="" action="ppaction://media"/>
            <a:extLst>
              <a:ext uri="{FF2B5EF4-FFF2-40B4-BE49-F238E27FC236}">
                <a16:creationId xmlns:a16="http://schemas.microsoft.com/office/drawing/2014/main" id="{08268161-492D-0B42-BAE6-70B2045956EB}"/>
              </a:ext>
            </a:extLst>
          </p:cNvPr>
          <p:cNvPicPr>
            <a:picLocks noRot="1" noChangeAspect="1"/>
          </p:cNvPicPr>
          <p:nvPr>
            <a:videoFile r:link="rId1"/>
          </p:nvPr>
        </p:nvPicPr>
        <p:blipFill>
          <a:blip r:embed="rId4"/>
          <a:stretch>
            <a:fillRect/>
          </a:stretch>
        </p:blipFill>
        <p:spPr>
          <a:xfrm>
            <a:off x="5839967" y="2018564"/>
            <a:ext cx="5752800" cy="3250332"/>
          </a:xfrm>
          <a:prstGeom prst="rect">
            <a:avLst/>
          </a:prstGeom>
        </p:spPr>
      </p:pic>
    </p:spTree>
    <p:extLst>
      <p:ext uri="{BB962C8B-B14F-4D97-AF65-F5344CB8AC3E}">
        <p14:creationId xmlns:p14="http://schemas.microsoft.com/office/powerpoint/2010/main" val="349830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9"/>
        <p:cNvGrpSpPr/>
        <p:nvPr/>
      </p:nvGrpSpPr>
      <p:grpSpPr>
        <a:xfrm>
          <a:off x="0" y="0"/>
          <a:ext cx="0" cy="0"/>
          <a:chOff x="0" y="0"/>
          <a:chExt cx="0" cy="0"/>
        </a:xfrm>
      </p:grpSpPr>
      <p:sp>
        <p:nvSpPr>
          <p:cNvPr id="9" name="Rectangle 8">
            <a:extLst>
              <a:ext uri="{FF2B5EF4-FFF2-40B4-BE49-F238E27FC236}">
                <a16:creationId xmlns:a16="http://schemas.microsoft.com/office/drawing/2014/main" id="{2D836D48-7AA2-D543-B484-19B6A4081679}"/>
              </a:ext>
            </a:extLst>
          </p:cNvPr>
          <p:cNvSpPr/>
          <p:nvPr/>
        </p:nvSpPr>
        <p:spPr>
          <a:xfrm>
            <a:off x="0" y="-635000"/>
            <a:ext cx="12192000" cy="4775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oogle Shape;134;p4">
            <a:extLst>
              <a:ext uri="{FF2B5EF4-FFF2-40B4-BE49-F238E27FC236}">
                <a16:creationId xmlns:a16="http://schemas.microsoft.com/office/drawing/2014/main" id="{7D38866D-B1C9-C642-A779-B8C611CB9CC3}"/>
              </a:ext>
            </a:extLst>
          </p:cNvPr>
          <p:cNvPicPr preferRelativeResize="0"/>
          <p:nvPr/>
        </p:nvPicPr>
        <p:blipFill rotWithShape="1">
          <a:blip r:embed="rId3">
            <a:alphaModFix/>
          </a:blip>
          <a:srcRect l="2908" t="30967" b="8302"/>
          <a:stretch/>
        </p:blipFill>
        <p:spPr>
          <a:xfrm>
            <a:off x="0" y="4571999"/>
            <a:ext cx="3654754" cy="2286001"/>
          </a:xfrm>
          <a:prstGeom prst="rect">
            <a:avLst/>
          </a:prstGeom>
          <a:noFill/>
          <a:ln>
            <a:noFill/>
          </a:ln>
        </p:spPr>
      </p:pic>
      <p:pic>
        <p:nvPicPr>
          <p:cNvPr id="12" name="Google Shape;135;p4">
            <a:extLst>
              <a:ext uri="{FF2B5EF4-FFF2-40B4-BE49-F238E27FC236}">
                <a16:creationId xmlns:a16="http://schemas.microsoft.com/office/drawing/2014/main" id="{11423063-AB84-1146-B517-C8925ADC2230}"/>
              </a:ext>
            </a:extLst>
          </p:cNvPr>
          <p:cNvPicPr preferRelativeResize="0"/>
          <p:nvPr/>
        </p:nvPicPr>
        <p:blipFill rotWithShape="1">
          <a:blip r:embed="rId4">
            <a:alphaModFix/>
          </a:blip>
          <a:srcRect/>
          <a:stretch/>
        </p:blipFill>
        <p:spPr>
          <a:xfrm>
            <a:off x="802386" y="4915178"/>
            <a:ext cx="2924035" cy="2204726"/>
          </a:xfrm>
          <a:prstGeom prst="rect">
            <a:avLst/>
          </a:prstGeom>
          <a:noFill/>
          <a:ln>
            <a:noFill/>
          </a:ln>
        </p:spPr>
      </p:pic>
      <p:sp>
        <p:nvSpPr>
          <p:cNvPr id="21" name="TextBox 20">
            <a:extLst>
              <a:ext uri="{FF2B5EF4-FFF2-40B4-BE49-F238E27FC236}">
                <a16:creationId xmlns:a16="http://schemas.microsoft.com/office/drawing/2014/main" id="{D0D32192-8EC2-9B42-821A-C045484DE91A}"/>
              </a:ext>
            </a:extLst>
          </p:cNvPr>
          <p:cNvSpPr txBox="1"/>
          <p:nvPr/>
        </p:nvSpPr>
        <p:spPr>
          <a:xfrm>
            <a:off x="737809" y="1780727"/>
            <a:ext cx="9206291" cy="1569660"/>
          </a:xfrm>
          <a:prstGeom prst="rect">
            <a:avLst/>
          </a:prstGeom>
          <a:noFill/>
        </p:spPr>
        <p:txBody>
          <a:bodyPr wrap="square" rtlCol="0">
            <a:spAutoFit/>
          </a:bodyPr>
          <a:lstStyle/>
          <a:p>
            <a:r>
              <a:rPr lang="en-US" sz="9600" dirty="0">
                <a:solidFill>
                  <a:schemeClr val="bg1"/>
                </a:solidFill>
                <a:latin typeface="Oswald" pitchFamily="2" charset="77"/>
              </a:rPr>
              <a:t>How drugs work</a:t>
            </a:r>
          </a:p>
        </p:txBody>
      </p:sp>
      <p:sp>
        <p:nvSpPr>
          <p:cNvPr id="22" name="TextBox 21">
            <a:extLst>
              <a:ext uri="{FF2B5EF4-FFF2-40B4-BE49-F238E27FC236}">
                <a16:creationId xmlns:a16="http://schemas.microsoft.com/office/drawing/2014/main" id="{22ED6D82-09E4-0642-B4EC-C4B2E80D23CC}"/>
              </a:ext>
            </a:extLst>
          </p:cNvPr>
          <p:cNvSpPr txBox="1"/>
          <p:nvPr/>
        </p:nvSpPr>
        <p:spPr>
          <a:xfrm>
            <a:off x="737809" y="270317"/>
            <a:ext cx="9206291" cy="861774"/>
          </a:xfrm>
          <a:prstGeom prst="rect">
            <a:avLst/>
          </a:prstGeom>
          <a:noFill/>
        </p:spPr>
        <p:txBody>
          <a:bodyPr wrap="square" rtlCol="0">
            <a:spAutoFit/>
          </a:bodyPr>
          <a:lstStyle/>
          <a:p>
            <a:r>
              <a:rPr lang="en-US" sz="5000" dirty="0">
                <a:solidFill>
                  <a:schemeClr val="bg1"/>
                </a:solidFill>
                <a:latin typeface="Oswald Light" pitchFamily="2" charset="77"/>
              </a:rPr>
              <a:t>Lesson 1</a:t>
            </a:r>
          </a:p>
        </p:txBody>
      </p:sp>
      <p:cxnSp>
        <p:nvCxnSpPr>
          <p:cNvPr id="6" name="Straight Connector 5">
            <a:extLst>
              <a:ext uri="{FF2B5EF4-FFF2-40B4-BE49-F238E27FC236}">
                <a16:creationId xmlns:a16="http://schemas.microsoft.com/office/drawing/2014/main" id="{46485BFF-54BE-BB4A-823D-32020110DF3B}"/>
              </a:ext>
            </a:extLst>
          </p:cNvPr>
          <p:cNvCxnSpPr>
            <a:cxnSpLocks/>
          </p:cNvCxnSpPr>
          <p:nvPr/>
        </p:nvCxnSpPr>
        <p:spPr>
          <a:xfrm>
            <a:off x="0" y="1443623"/>
            <a:ext cx="2641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descr="Shape&#10;&#10;Description automatically generated with medium confidence">
            <a:extLst>
              <a:ext uri="{FF2B5EF4-FFF2-40B4-BE49-F238E27FC236}">
                <a16:creationId xmlns:a16="http://schemas.microsoft.com/office/drawing/2014/main" id="{DA6491BB-8271-614F-9CA1-A92BE4B0504D}"/>
              </a:ext>
            </a:extLst>
          </p:cNvPr>
          <p:cNvPicPr>
            <a:picLocks noChangeAspect="1"/>
          </p:cNvPicPr>
          <p:nvPr/>
        </p:nvPicPr>
        <p:blipFill>
          <a:blip r:embed="rId5"/>
          <a:stretch>
            <a:fillRect/>
          </a:stretch>
        </p:blipFill>
        <p:spPr>
          <a:xfrm>
            <a:off x="4543508" y="4946175"/>
            <a:ext cx="3135705" cy="1071366"/>
          </a:xfrm>
          <a:prstGeom prst="rect">
            <a:avLst/>
          </a:prstGeom>
        </p:spPr>
      </p:pic>
      <p:sp>
        <p:nvSpPr>
          <p:cNvPr id="19" name="TextBox 18">
            <a:extLst>
              <a:ext uri="{FF2B5EF4-FFF2-40B4-BE49-F238E27FC236}">
                <a16:creationId xmlns:a16="http://schemas.microsoft.com/office/drawing/2014/main" id="{78CC580C-ADD2-614E-B29E-806BFD6A1467}"/>
              </a:ext>
            </a:extLst>
          </p:cNvPr>
          <p:cNvSpPr txBox="1"/>
          <p:nvPr/>
        </p:nvSpPr>
        <p:spPr>
          <a:xfrm>
            <a:off x="8496300" y="5168982"/>
            <a:ext cx="3594100" cy="338554"/>
          </a:xfrm>
          <a:prstGeom prst="rect">
            <a:avLst/>
          </a:prstGeom>
          <a:noFill/>
        </p:spPr>
        <p:txBody>
          <a:bodyPr wrap="square" rtlCol="0">
            <a:spAutoFit/>
          </a:bodyPr>
          <a:lstStyle/>
          <a:p>
            <a:r>
              <a:rPr lang="en-US" sz="1600" b="1" dirty="0" err="1">
                <a:latin typeface="Montserrat" pitchFamily="2" charset="77"/>
              </a:rPr>
              <a:t>jointheexchange</a:t>
            </a:r>
            <a:r>
              <a:rPr lang="en-US" sz="1600" dirty="0" err="1">
                <a:latin typeface="Montserrat Light" pitchFamily="2" charset="77"/>
              </a:rPr>
              <a:t>.co.uk</a:t>
            </a:r>
            <a:endParaRPr lang="en-US" sz="1600" dirty="0">
              <a:latin typeface="Montserrat Light" pitchFamily="2" charset="77"/>
            </a:endParaRPr>
          </a:p>
        </p:txBody>
      </p:sp>
      <p:sp>
        <p:nvSpPr>
          <p:cNvPr id="31" name="TextBox 30">
            <a:extLst>
              <a:ext uri="{FF2B5EF4-FFF2-40B4-BE49-F238E27FC236}">
                <a16:creationId xmlns:a16="http://schemas.microsoft.com/office/drawing/2014/main" id="{F72BDDBC-07E1-0244-A71A-03B16163DC3E}"/>
              </a:ext>
            </a:extLst>
          </p:cNvPr>
          <p:cNvSpPr txBox="1"/>
          <p:nvPr/>
        </p:nvSpPr>
        <p:spPr>
          <a:xfrm>
            <a:off x="8496300" y="5647988"/>
            <a:ext cx="3594100" cy="338554"/>
          </a:xfrm>
          <a:prstGeom prst="rect">
            <a:avLst/>
          </a:prstGeom>
          <a:noFill/>
        </p:spPr>
        <p:txBody>
          <a:bodyPr wrap="square" rtlCol="0">
            <a:spAutoFit/>
          </a:bodyPr>
          <a:lstStyle/>
          <a:p>
            <a:r>
              <a:rPr lang="en-US" sz="1600" b="1" dirty="0" err="1">
                <a:latin typeface="Montserrat" pitchFamily="2" charset="77"/>
              </a:rPr>
              <a:t>drugscience</a:t>
            </a:r>
            <a:r>
              <a:rPr lang="en-US" sz="1600" dirty="0" err="1">
                <a:latin typeface="Montserrat Light" pitchFamily="2" charset="77"/>
              </a:rPr>
              <a:t>.org.uk</a:t>
            </a:r>
            <a:endParaRPr lang="en-US" sz="1600" dirty="0">
              <a:latin typeface="Montserrat Light" pitchFamily="2" charset="77"/>
            </a:endParaRPr>
          </a:p>
        </p:txBody>
      </p:sp>
      <p:grpSp>
        <p:nvGrpSpPr>
          <p:cNvPr id="33" name="Graphic 2">
            <a:extLst>
              <a:ext uri="{FF2B5EF4-FFF2-40B4-BE49-F238E27FC236}">
                <a16:creationId xmlns:a16="http://schemas.microsoft.com/office/drawing/2014/main" id="{8392AB91-83E8-DC49-B1F5-54D640AF6902}"/>
              </a:ext>
            </a:extLst>
          </p:cNvPr>
          <p:cNvGrpSpPr/>
          <p:nvPr/>
        </p:nvGrpSpPr>
        <p:grpSpPr>
          <a:xfrm>
            <a:off x="4666374" y="-635000"/>
            <a:ext cx="7659851" cy="4673591"/>
            <a:chOff x="5681490" y="2134464"/>
            <a:chExt cx="6340044" cy="3868322"/>
          </a:xfrm>
          <a:solidFill>
            <a:schemeClr val="bg1">
              <a:alpha val="16000"/>
            </a:schemeClr>
          </a:solidFill>
        </p:grpSpPr>
        <p:sp>
          <p:nvSpPr>
            <p:cNvPr id="34" name="Freeform 33">
              <a:extLst>
                <a:ext uri="{FF2B5EF4-FFF2-40B4-BE49-F238E27FC236}">
                  <a16:creationId xmlns:a16="http://schemas.microsoft.com/office/drawing/2014/main" id="{91E111C0-2AAA-914E-8572-5A3F0067C371}"/>
                </a:ext>
              </a:extLst>
            </p:cNvPr>
            <p:cNvSpPr/>
            <p:nvPr/>
          </p:nvSpPr>
          <p:spPr>
            <a:xfrm>
              <a:off x="7071937" y="3520348"/>
              <a:ext cx="1073936" cy="1234854"/>
            </a:xfrm>
            <a:custGeom>
              <a:avLst/>
              <a:gdLst>
                <a:gd name="connsiteX0" fmla="*/ 536968 w 1073936"/>
                <a:gd name="connsiteY0" fmla="*/ 0 h 1234854"/>
                <a:gd name="connsiteX1" fmla="*/ 1073937 w 1073936"/>
                <a:gd name="connsiteY1" fmla="*/ 308424 h 1234854"/>
                <a:gd name="connsiteX2" fmla="*/ 1073937 w 1073936"/>
                <a:gd name="connsiteY2" fmla="*/ 925851 h 1234854"/>
                <a:gd name="connsiteX3" fmla="*/ 617398 w 1073936"/>
                <a:gd name="connsiteY3" fmla="*/ 1188562 h 1234854"/>
                <a:gd name="connsiteX4" fmla="*/ 536968 w 1073936"/>
                <a:gd name="connsiteY4" fmla="*/ 1234854 h 1234854"/>
                <a:gd name="connsiteX5" fmla="*/ 197891 w 1073936"/>
                <a:gd name="connsiteY5" fmla="*/ 1039847 h 1234854"/>
                <a:gd name="connsiteX6" fmla="*/ 0 w 1073936"/>
                <a:gd name="connsiteY6" fmla="*/ 925851 h 1234854"/>
                <a:gd name="connsiteX7" fmla="*/ 0 w 1073936"/>
                <a:gd name="connsiteY7" fmla="*/ 309003 h 1234854"/>
                <a:gd name="connsiteX8" fmla="*/ 536968 w 1073936"/>
                <a:gd name="connsiteY8" fmla="*/ 0 h 1234854"/>
                <a:gd name="connsiteX9" fmla="*/ 602932 w 1073936"/>
                <a:gd name="connsiteY9" fmla="*/ 1180460 h 1234854"/>
                <a:gd name="connsiteX10" fmla="*/ 1059471 w 1073936"/>
                <a:gd name="connsiteY10" fmla="*/ 917750 h 1234854"/>
                <a:gd name="connsiteX11" fmla="*/ 1059471 w 1073936"/>
                <a:gd name="connsiteY11" fmla="*/ 317104 h 1234854"/>
                <a:gd name="connsiteX12" fmla="*/ 536968 w 1073936"/>
                <a:gd name="connsiteY12" fmla="*/ 16781 h 1234854"/>
                <a:gd name="connsiteX13" fmla="*/ 14466 w 1073936"/>
                <a:gd name="connsiteY13" fmla="*/ 317104 h 1234854"/>
                <a:gd name="connsiteX14" fmla="*/ 14466 w 1073936"/>
                <a:gd name="connsiteY14" fmla="*/ 917750 h 1234854"/>
                <a:gd name="connsiteX15" fmla="*/ 212357 w 1073936"/>
                <a:gd name="connsiteY15" fmla="*/ 1031746 h 1234854"/>
                <a:gd name="connsiteX16" fmla="*/ 536968 w 1073936"/>
                <a:gd name="connsiteY16" fmla="*/ 1218652 h 1234854"/>
                <a:gd name="connsiteX17" fmla="*/ 602932 w 1073936"/>
                <a:gd name="connsiteY17" fmla="*/ 1180460 h 123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3936" h="1234854">
                  <a:moveTo>
                    <a:pt x="536968" y="0"/>
                  </a:moveTo>
                  <a:lnTo>
                    <a:pt x="1073937" y="308424"/>
                  </a:lnTo>
                  <a:lnTo>
                    <a:pt x="1073937" y="925851"/>
                  </a:lnTo>
                  <a:lnTo>
                    <a:pt x="617398" y="1188562"/>
                  </a:lnTo>
                  <a:lnTo>
                    <a:pt x="536968" y="1234854"/>
                  </a:lnTo>
                  <a:lnTo>
                    <a:pt x="197891" y="1039847"/>
                  </a:lnTo>
                  <a:lnTo>
                    <a:pt x="0" y="925851"/>
                  </a:lnTo>
                  <a:lnTo>
                    <a:pt x="0" y="309003"/>
                  </a:lnTo>
                  <a:lnTo>
                    <a:pt x="536968" y="0"/>
                  </a:lnTo>
                  <a:close/>
                  <a:moveTo>
                    <a:pt x="602932" y="1180460"/>
                  </a:moveTo>
                  <a:lnTo>
                    <a:pt x="1059471" y="917750"/>
                  </a:lnTo>
                  <a:lnTo>
                    <a:pt x="1059471" y="317104"/>
                  </a:lnTo>
                  <a:lnTo>
                    <a:pt x="536968" y="16781"/>
                  </a:lnTo>
                  <a:lnTo>
                    <a:pt x="14466" y="317104"/>
                  </a:lnTo>
                  <a:lnTo>
                    <a:pt x="14466" y="917750"/>
                  </a:lnTo>
                  <a:lnTo>
                    <a:pt x="212357" y="1031746"/>
                  </a:lnTo>
                  <a:lnTo>
                    <a:pt x="536968" y="1218652"/>
                  </a:lnTo>
                  <a:lnTo>
                    <a:pt x="602932" y="1180460"/>
                  </a:lnTo>
                  <a:close/>
                </a:path>
              </a:pathLst>
            </a:custGeom>
            <a:grpFill/>
            <a:ln w="5783"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000AB0E3-4C72-A945-BDFF-39EDF562E5F9}"/>
                </a:ext>
              </a:extLst>
            </p:cNvPr>
            <p:cNvSpPr/>
            <p:nvPr/>
          </p:nvSpPr>
          <p:spPr>
            <a:xfrm>
              <a:off x="5681490" y="4860518"/>
              <a:ext cx="993507" cy="1142268"/>
            </a:xfrm>
            <a:custGeom>
              <a:avLst/>
              <a:gdLst>
                <a:gd name="connsiteX0" fmla="*/ 0 w 993507"/>
                <a:gd name="connsiteY0" fmla="*/ 285278 h 1142268"/>
                <a:gd name="connsiteX1" fmla="*/ 0 w 993507"/>
                <a:gd name="connsiteY1" fmla="*/ 856413 h 1142268"/>
                <a:gd name="connsiteX2" fmla="*/ 496464 w 993507"/>
                <a:gd name="connsiteY2" fmla="*/ 1142269 h 1142268"/>
                <a:gd name="connsiteX3" fmla="*/ 609297 w 993507"/>
                <a:gd name="connsiteY3" fmla="*/ 1077459 h 1142268"/>
                <a:gd name="connsiteX4" fmla="*/ 609297 w 993507"/>
                <a:gd name="connsiteY4" fmla="*/ 651568 h 1142268"/>
                <a:gd name="connsiteX5" fmla="*/ 993507 w 993507"/>
                <a:gd name="connsiteY5" fmla="*/ 430521 h 1142268"/>
                <a:gd name="connsiteX6" fmla="*/ 993507 w 993507"/>
                <a:gd name="connsiteY6" fmla="*/ 285278 h 1142268"/>
                <a:gd name="connsiteX7" fmla="*/ 496464 w 993507"/>
                <a:gd name="connsiteY7" fmla="*/ 0 h 1142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3507" h="1142268">
                  <a:moveTo>
                    <a:pt x="0" y="285278"/>
                  </a:moveTo>
                  <a:lnTo>
                    <a:pt x="0" y="856413"/>
                  </a:lnTo>
                  <a:lnTo>
                    <a:pt x="496464" y="1142269"/>
                  </a:lnTo>
                  <a:lnTo>
                    <a:pt x="609297" y="1077459"/>
                  </a:lnTo>
                  <a:lnTo>
                    <a:pt x="609297" y="651568"/>
                  </a:lnTo>
                  <a:lnTo>
                    <a:pt x="993507" y="430521"/>
                  </a:lnTo>
                  <a:lnTo>
                    <a:pt x="993507" y="285278"/>
                  </a:lnTo>
                  <a:lnTo>
                    <a:pt x="496464" y="0"/>
                  </a:lnTo>
                  <a:close/>
                </a:path>
              </a:pathLst>
            </a:custGeom>
            <a:grpFill/>
            <a:ln w="5783" cap="flat">
              <a:noFill/>
              <a:prstDash val="solid"/>
              <a:miter/>
            </a:ln>
          </p:spPr>
          <p:txBody>
            <a:bodyPr rtlCol="0" anchor="ctr"/>
            <a:lstStyle/>
            <a:p>
              <a:endParaRPr lang="en-US" dirty="0"/>
            </a:p>
          </p:txBody>
        </p:sp>
        <p:sp>
          <p:nvSpPr>
            <p:cNvPr id="36" name="Freeform 35">
              <a:extLst>
                <a:ext uri="{FF2B5EF4-FFF2-40B4-BE49-F238E27FC236}">
                  <a16:creationId xmlns:a16="http://schemas.microsoft.com/office/drawing/2014/main" id="{C0C9664B-A4DA-BD4E-BD6B-ADB5C8E37613}"/>
                </a:ext>
              </a:extLst>
            </p:cNvPr>
            <p:cNvSpPr/>
            <p:nvPr/>
          </p:nvSpPr>
          <p:spPr>
            <a:xfrm>
              <a:off x="6755427" y="4513902"/>
              <a:ext cx="1189662" cy="1302556"/>
            </a:xfrm>
            <a:custGeom>
              <a:avLst/>
              <a:gdLst>
                <a:gd name="connsiteX0" fmla="*/ 594831 w 1189662"/>
                <a:gd name="connsiteY0" fmla="*/ 0 h 1302556"/>
                <a:gd name="connsiteX1" fmla="*/ 919442 w 1189662"/>
                <a:gd name="connsiteY1" fmla="*/ 186906 h 1302556"/>
                <a:gd name="connsiteX2" fmla="*/ 853479 w 1189662"/>
                <a:gd name="connsiteY2" fmla="*/ 225098 h 1302556"/>
                <a:gd name="connsiteX3" fmla="*/ 528867 w 1189662"/>
                <a:gd name="connsiteY3" fmla="*/ 38191 h 1302556"/>
                <a:gd name="connsiteX4" fmla="*/ 594831 w 1189662"/>
                <a:gd name="connsiteY4" fmla="*/ 0 h 1302556"/>
                <a:gd name="connsiteX5" fmla="*/ 514402 w 1189662"/>
                <a:gd name="connsiteY5" fmla="*/ 46293 h 1302556"/>
                <a:gd name="connsiteX6" fmla="*/ 853479 w 1189662"/>
                <a:gd name="connsiteY6" fmla="*/ 241300 h 1302556"/>
                <a:gd name="connsiteX7" fmla="*/ 933908 w 1189662"/>
                <a:gd name="connsiteY7" fmla="*/ 195008 h 1302556"/>
                <a:gd name="connsiteX8" fmla="*/ 1189084 w 1189662"/>
                <a:gd name="connsiteY8" fmla="*/ 341986 h 1302556"/>
                <a:gd name="connsiteX9" fmla="*/ 1189084 w 1189662"/>
                <a:gd name="connsiteY9" fmla="*/ 942054 h 1302556"/>
                <a:gd name="connsiteX10" fmla="*/ 960525 w 1189662"/>
                <a:gd name="connsiteY10" fmla="*/ 810120 h 1302556"/>
                <a:gd name="connsiteX11" fmla="*/ 670053 w 1189662"/>
                <a:gd name="connsiteY11" fmla="*/ 977352 h 1302556"/>
                <a:gd name="connsiteX12" fmla="*/ 120934 w 1189662"/>
                <a:gd name="connsiteY12" fmla="*/ 661405 h 1302556"/>
                <a:gd name="connsiteX13" fmla="*/ 0 w 1189662"/>
                <a:gd name="connsiteY13" fmla="*/ 730844 h 1302556"/>
                <a:gd name="connsiteX14" fmla="*/ 0 w 1189662"/>
                <a:gd name="connsiteY14" fmla="*/ 341986 h 1302556"/>
                <a:gd name="connsiteX15" fmla="*/ 514402 w 1189662"/>
                <a:gd name="connsiteY15" fmla="*/ 46293 h 1302556"/>
                <a:gd name="connsiteX16" fmla="*/ 335027 w 1189662"/>
                <a:gd name="connsiteY16" fmla="*/ 634787 h 1302556"/>
                <a:gd name="connsiteX17" fmla="*/ 438023 w 1189662"/>
                <a:gd name="connsiteY17" fmla="*/ 575764 h 1302556"/>
                <a:gd name="connsiteX18" fmla="*/ 438023 w 1189662"/>
                <a:gd name="connsiteY18" fmla="*/ 457718 h 1302556"/>
                <a:gd name="connsiteX19" fmla="*/ 335027 w 1189662"/>
                <a:gd name="connsiteY19" fmla="*/ 398695 h 1302556"/>
                <a:gd name="connsiteX20" fmla="*/ 232031 w 1189662"/>
                <a:gd name="connsiteY20" fmla="*/ 457718 h 1302556"/>
                <a:gd name="connsiteX21" fmla="*/ 232031 w 1189662"/>
                <a:gd name="connsiteY21" fmla="*/ 575764 h 1302556"/>
                <a:gd name="connsiteX22" fmla="*/ 335027 w 1189662"/>
                <a:gd name="connsiteY22" fmla="*/ 634787 h 1302556"/>
                <a:gd name="connsiteX23" fmla="*/ 960525 w 1189662"/>
                <a:gd name="connsiteY23" fmla="*/ 829216 h 1302556"/>
                <a:gd name="connsiteX24" fmla="*/ 1189663 w 1189662"/>
                <a:gd name="connsiteY24" fmla="*/ 960571 h 1302556"/>
                <a:gd name="connsiteX25" fmla="*/ 1189663 w 1189662"/>
                <a:gd name="connsiteY25" fmla="*/ 1025380 h 1302556"/>
                <a:gd name="connsiteX26" fmla="*/ 707086 w 1189662"/>
                <a:gd name="connsiteY26" fmla="*/ 1302557 h 1302556"/>
                <a:gd name="connsiteX27" fmla="*/ 707086 w 1189662"/>
                <a:gd name="connsiteY27" fmla="*/ 997605 h 1302556"/>
                <a:gd name="connsiteX28" fmla="*/ 687412 w 1189662"/>
                <a:gd name="connsiteY28" fmla="*/ 986032 h 1302556"/>
                <a:gd name="connsiteX29" fmla="*/ 960525 w 1189662"/>
                <a:gd name="connsiteY29" fmla="*/ 829216 h 1302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89662" h="1302556">
                  <a:moveTo>
                    <a:pt x="594831" y="0"/>
                  </a:moveTo>
                  <a:lnTo>
                    <a:pt x="919442" y="186906"/>
                  </a:lnTo>
                  <a:lnTo>
                    <a:pt x="853479" y="225098"/>
                  </a:lnTo>
                  <a:lnTo>
                    <a:pt x="528867" y="38191"/>
                  </a:lnTo>
                  <a:lnTo>
                    <a:pt x="594831" y="0"/>
                  </a:lnTo>
                  <a:close/>
                  <a:moveTo>
                    <a:pt x="514402" y="46293"/>
                  </a:moveTo>
                  <a:lnTo>
                    <a:pt x="853479" y="241300"/>
                  </a:lnTo>
                  <a:lnTo>
                    <a:pt x="933908" y="195008"/>
                  </a:lnTo>
                  <a:lnTo>
                    <a:pt x="1189084" y="341986"/>
                  </a:lnTo>
                  <a:lnTo>
                    <a:pt x="1189084" y="942054"/>
                  </a:lnTo>
                  <a:lnTo>
                    <a:pt x="960525" y="810120"/>
                  </a:lnTo>
                  <a:lnTo>
                    <a:pt x="670053" y="977352"/>
                  </a:lnTo>
                  <a:lnTo>
                    <a:pt x="120934" y="661405"/>
                  </a:lnTo>
                  <a:lnTo>
                    <a:pt x="0" y="730844"/>
                  </a:lnTo>
                  <a:lnTo>
                    <a:pt x="0" y="341986"/>
                  </a:lnTo>
                  <a:lnTo>
                    <a:pt x="514402" y="46293"/>
                  </a:lnTo>
                  <a:close/>
                  <a:moveTo>
                    <a:pt x="335027" y="634787"/>
                  </a:moveTo>
                  <a:lnTo>
                    <a:pt x="438023" y="575764"/>
                  </a:lnTo>
                  <a:lnTo>
                    <a:pt x="438023" y="457718"/>
                  </a:lnTo>
                  <a:lnTo>
                    <a:pt x="335027" y="398695"/>
                  </a:lnTo>
                  <a:lnTo>
                    <a:pt x="232031" y="457718"/>
                  </a:lnTo>
                  <a:lnTo>
                    <a:pt x="232031" y="575764"/>
                  </a:lnTo>
                  <a:lnTo>
                    <a:pt x="335027" y="634787"/>
                  </a:lnTo>
                  <a:close/>
                  <a:moveTo>
                    <a:pt x="960525" y="829216"/>
                  </a:moveTo>
                  <a:lnTo>
                    <a:pt x="1189663" y="960571"/>
                  </a:lnTo>
                  <a:lnTo>
                    <a:pt x="1189663" y="1025380"/>
                  </a:lnTo>
                  <a:lnTo>
                    <a:pt x="707086" y="1302557"/>
                  </a:lnTo>
                  <a:lnTo>
                    <a:pt x="707086" y="997605"/>
                  </a:lnTo>
                  <a:lnTo>
                    <a:pt x="687412" y="986032"/>
                  </a:lnTo>
                  <a:lnTo>
                    <a:pt x="960525" y="829216"/>
                  </a:lnTo>
                  <a:close/>
                </a:path>
              </a:pathLst>
            </a:custGeom>
            <a:grpFill/>
            <a:ln w="5783" cap="flat">
              <a:noFill/>
              <a:prstDash val="solid"/>
              <a:miter/>
            </a:ln>
          </p:spPr>
          <p:txBody>
            <a:bodyPr rtlCol="0" anchor="ctr"/>
            <a:lstStyle/>
            <a:p>
              <a:endParaRPr lang="en-US" dirty="0"/>
            </a:p>
          </p:txBody>
        </p:sp>
        <p:sp>
          <p:nvSpPr>
            <p:cNvPr id="37" name="Freeform 36">
              <a:extLst>
                <a:ext uri="{FF2B5EF4-FFF2-40B4-BE49-F238E27FC236}">
                  <a16:creationId xmlns:a16="http://schemas.microsoft.com/office/drawing/2014/main" id="{950984FC-8EE8-A64A-A8BC-3B194E8120D0}"/>
                </a:ext>
              </a:extLst>
            </p:cNvPr>
            <p:cNvSpPr/>
            <p:nvPr/>
          </p:nvSpPr>
          <p:spPr>
            <a:xfrm>
              <a:off x="6482892" y="3025018"/>
              <a:ext cx="1099396" cy="1264365"/>
            </a:xfrm>
            <a:custGeom>
              <a:avLst/>
              <a:gdLst>
                <a:gd name="connsiteX0" fmla="*/ 549698 w 1099396"/>
                <a:gd name="connsiteY0" fmla="*/ 0 h 1264365"/>
                <a:gd name="connsiteX1" fmla="*/ 1099396 w 1099396"/>
                <a:gd name="connsiteY1" fmla="*/ 315947 h 1264365"/>
                <a:gd name="connsiteX2" fmla="*/ 1099396 w 1099396"/>
                <a:gd name="connsiteY2" fmla="*/ 947840 h 1264365"/>
                <a:gd name="connsiteX3" fmla="*/ 549698 w 1099396"/>
                <a:gd name="connsiteY3" fmla="*/ 1264366 h 1264365"/>
                <a:gd name="connsiteX4" fmla="*/ 0 w 1099396"/>
                <a:gd name="connsiteY4" fmla="*/ 947840 h 1264365"/>
                <a:gd name="connsiteX5" fmla="*/ 0 w 1099396"/>
                <a:gd name="connsiteY5" fmla="*/ 315947 h 126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9396" h="1264365">
                  <a:moveTo>
                    <a:pt x="549698" y="0"/>
                  </a:moveTo>
                  <a:lnTo>
                    <a:pt x="1099396" y="315947"/>
                  </a:lnTo>
                  <a:lnTo>
                    <a:pt x="1099396" y="947840"/>
                  </a:lnTo>
                  <a:lnTo>
                    <a:pt x="549698" y="1264366"/>
                  </a:lnTo>
                  <a:lnTo>
                    <a:pt x="0" y="947840"/>
                  </a:lnTo>
                  <a:lnTo>
                    <a:pt x="0" y="315947"/>
                  </a:lnTo>
                  <a:close/>
                </a:path>
              </a:pathLst>
            </a:custGeom>
            <a:grpFill/>
            <a:ln w="5783"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05C5F90E-E4E7-A84C-8DD0-463D99F55C3C}"/>
                </a:ext>
              </a:extLst>
            </p:cNvPr>
            <p:cNvSpPr/>
            <p:nvPr/>
          </p:nvSpPr>
          <p:spPr>
            <a:xfrm>
              <a:off x="10150825" y="2134464"/>
              <a:ext cx="1870709" cy="2048445"/>
            </a:xfrm>
            <a:custGeom>
              <a:avLst/>
              <a:gdLst>
                <a:gd name="connsiteX0" fmla="*/ 1079723 w 1870709"/>
                <a:gd name="connsiteY0" fmla="*/ 1551380 h 2048445"/>
                <a:gd name="connsiteX1" fmla="*/ 1110969 w 1870709"/>
                <a:gd name="connsiteY1" fmla="*/ 1569318 h 2048445"/>
                <a:gd name="connsiteX2" fmla="*/ 1110969 w 1870709"/>
                <a:gd name="connsiteY2" fmla="*/ 2048446 h 2048445"/>
                <a:gd name="connsiteX3" fmla="*/ 1870131 w 1870709"/>
                <a:gd name="connsiteY3" fmla="*/ 1612139 h 2048445"/>
                <a:gd name="connsiteX4" fmla="*/ 1870131 w 1870709"/>
                <a:gd name="connsiteY4" fmla="*/ 1510295 h 2048445"/>
                <a:gd name="connsiteX5" fmla="*/ 1510223 w 1870709"/>
                <a:gd name="connsiteY5" fmla="*/ 1303136 h 2048445"/>
                <a:gd name="connsiteX6" fmla="*/ 1079723 w 1870709"/>
                <a:gd name="connsiteY6" fmla="*/ 1551380 h 2048445"/>
                <a:gd name="connsiteX7" fmla="*/ 364537 w 1870709"/>
                <a:gd name="connsiteY7" fmla="*/ 905020 h 2048445"/>
                <a:gd name="connsiteX8" fmla="*/ 364537 w 1870709"/>
                <a:gd name="connsiteY8" fmla="*/ 719271 h 2048445"/>
                <a:gd name="connsiteX9" fmla="*/ 525974 w 1870709"/>
                <a:gd name="connsiteY9" fmla="*/ 626107 h 2048445"/>
                <a:gd name="connsiteX10" fmla="*/ 687412 w 1870709"/>
                <a:gd name="connsiteY10" fmla="*/ 719271 h 2048445"/>
                <a:gd name="connsiteX11" fmla="*/ 687412 w 1870709"/>
                <a:gd name="connsiteY11" fmla="*/ 905020 h 2048445"/>
                <a:gd name="connsiteX12" fmla="*/ 525974 w 1870709"/>
                <a:gd name="connsiteY12" fmla="*/ 998184 h 2048445"/>
                <a:gd name="connsiteX13" fmla="*/ 364537 w 1870709"/>
                <a:gd name="connsiteY13" fmla="*/ 905020 h 2048445"/>
                <a:gd name="connsiteX14" fmla="*/ 0 w 1870709"/>
                <a:gd name="connsiteY14" fmla="*/ 537572 h 2048445"/>
                <a:gd name="connsiteX15" fmla="*/ 0 w 1870709"/>
                <a:gd name="connsiteY15" fmla="*/ 1149213 h 2048445"/>
                <a:gd name="connsiteX16" fmla="*/ 190369 w 1870709"/>
                <a:gd name="connsiteY16" fmla="*/ 1039847 h 2048445"/>
                <a:gd name="connsiteX17" fmla="*/ 1054263 w 1870709"/>
                <a:gd name="connsiteY17" fmla="*/ 1536913 h 2048445"/>
                <a:gd name="connsiteX18" fmla="*/ 1510802 w 1870709"/>
                <a:gd name="connsiteY18" fmla="*/ 1274203 h 2048445"/>
                <a:gd name="connsiteX19" fmla="*/ 1870710 w 1870709"/>
                <a:gd name="connsiteY19" fmla="*/ 1481362 h 2048445"/>
                <a:gd name="connsiteX20" fmla="*/ 1870710 w 1870709"/>
                <a:gd name="connsiteY20" fmla="*/ 537572 h 2048445"/>
                <a:gd name="connsiteX21" fmla="*/ 1468562 w 1870709"/>
                <a:gd name="connsiteY21" fmla="*/ 306688 h 2048445"/>
                <a:gd name="connsiteX22" fmla="*/ 1341842 w 1870709"/>
                <a:gd name="connsiteY22" fmla="*/ 379599 h 2048445"/>
                <a:gd name="connsiteX23" fmla="*/ 808346 w 1870709"/>
                <a:gd name="connsiteY23" fmla="*/ 72911 h 2048445"/>
                <a:gd name="connsiteX24" fmla="*/ 0 w 1870709"/>
                <a:gd name="connsiteY24" fmla="*/ 537572 h 2048445"/>
                <a:gd name="connsiteX25" fmla="*/ 934487 w 1870709"/>
                <a:gd name="connsiteY25" fmla="*/ 0 h 2048445"/>
                <a:gd name="connsiteX26" fmla="*/ 830912 w 1870709"/>
                <a:gd name="connsiteY26" fmla="*/ 59602 h 2048445"/>
                <a:gd name="connsiteX27" fmla="*/ 1341263 w 1870709"/>
                <a:gd name="connsiteY27" fmla="*/ 352981 h 2048445"/>
                <a:gd name="connsiteX28" fmla="*/ 1445417 w 1870709"/>
                <a:gd name="connsiteY28" fmla="*/ 293379 h 2048445"/>
                <a:gd name="connsiteX29" fmla="*/ 934487 w 1870709"/>
                <a:gd name="connsiteY29" fmla="*/ 0 h 204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870709" h="2048445">
                  <a:moveTo>
                    <a:pt x="1079723" y="1551380"/>
                  </a:moveTo>
                  <a:lnTo>
                    <a:pt x="1110969" y="1569318"/>
                  </a:lnTo>
                  <a:lnTo>
                    <a:pt x="1110969" y="2048446"/>
                  </a:lnTo>
                  <a:lnTo>
                    <a:pt x="1870131" y="1612139"/>
                  </a:lnTo>
                  <a:lnTo>
                    <a:pt x="1870131" y="1510295"/>
                  </a:lnTo>
                  <a:lnTo>
                    <a:pt x="1510223" y="1303136"/>
                  </a:lnTo>
                  <a:lnTo>
                    <a:pt x="1079723" y="1551380"/>
                  </a:lnTo>
                  <a:close/>
                  <a:moveTo>
                    <a:pt x="364537" y="905020"/>
                  </a:moveTo>
                  <a:lnTo>
                    <a:pt x="364537" y="719271"/>
                  </a:lnTo>
                  <a:lnTo>
                    <a:pt x="525974" y="626107"/>
                  </a:lnTo>
                  <a:lnTo>
                    <a:pt x="687412" y="719271"/>
                  </a:lnTo>
                  <a:lnTo>
                    <a:pt x="687412" y="905020"/>
                  </a:lnTo>
                  <a:lnTo>
                    <a:pt x="525974" y="998184"/>
                  </a:lnTo>
                  <a:lnTo>
                    <a:pt x="364537" y="905020"/>
                  </a:lnTo>
                  <a:close/>
                  <a:moveTo>
                    <a:pt x="0" y="537572"/>
                  </a:moveTo>
                  <a:lnTo>
                    <a:pt x="0" y="1149213"/>
                  </a:lnTo>
                  <a:lnTo>
                    <a:pt x="190369" y="1039847"/>
                  </a:lnTo>
                  <a:lnTo>
                    <a:pt x="1054263" y="1536913"/>
                  </a:lnTo>
                  <a:lnTo>
                    <a:pt x="1510802" y="1274203"/>
                  </a:lnTo>
                  <a:lnTo>
                    <a:pt x="1870710" y="1481362"/>
                  </a:lnTo>
                  <a:lnTo>
                    <a:pt x="1870710" y="537572"/>
                  </a:lnTo>
                  <a:lnTo>
                    <a:pt x="1468562" y="306688"/>
                  </a:lnTo>
                  <a:lnTo>
                    <a:pt x="1341842" y="379599"/>
                  </a:lnTo>
                  <a:lnTo>
                    <a:pt x="808346" y="72911"/>
                  </a:lnTo>
                  <a:lnTo>
                    <a:pt x="0" y="537572"/>
                  </a:lnTo>
                  <a:close/>
                  <a:moveTo>
                    <a:pt x="934487" y="0"/>
                  </a:moveTo>
                  <a:lnTo>
                    <a:pt x="830912" y="59602"/>
                  </a:lnTo>
                  <a:lnTo>
                    <a:pt x="1341263" y="352981"/>
                  </a:lnTo>
                  <a:lnTo>
                    <a:pt x="1445417" y="293379"/>
                  </a:lnTo>
                  <a:lnTo>
                    <a:pt x="934487" y="0"/>
                  </a:lnTo>
                  <a:close/>
                </a:path>
              </a:pathLst>
            </a:custGeom>
            <a:grpFill/>
            <a:ln w="5783" cap="flat">
              <a:no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37FED716-68DA-0B4A-992E-46878E8037A0}"/>
                </a:ext>
              </a:extLst>
            </p:cNvPr>
            <p:cNvSpPr/>
            <p:nvPr/>
          </p:nvSpPr>
          <p:spPr>
            <a:xfrm>
              <a:off x="9691393" y="4561931"/>
              <a:ext cx="633020" cy="727372"/>
            </a:xfrm>
            <a:custGeom>
              <a:avLst/>
              <a:gdLst>
                <a:gd name="connsiteX0" fmla="*/ 316510 w 633020"/>
                <a:gd name="connsiteY0" fmla="*/ 0 h 727372"/>
                <a:gd name="connsiteX1" fmla="*/ 0 w 633020"/>
                <a:gd name="connsiteY1" fmla="*/ 181698 h 727372"/>
                <a:gd name="connsiteX2" fmla="*/ 0 w 633020"/>
                <a:gd name="connsiteY2" fmla="*/ 545674 h 727372"/>
                <a:gd name="connsiteX3" fmla="*/ 316510 w 633020"/>
                <a:gd name="connsiteY3" fmla="*/ 727372 h 727372"/>
                <a:gd name="connsiteX4" fmla="*/ 633021 w 633020"/>
                <a:gd name="connsiteY4" fmla="*/ 545674 h 727372"/>
                <a:gd name="connsiteX5" fmla="*/ 633021 w 633020"/>
                <a:gd name="connsiteY5" fmla="*/ 181698 h 72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3020" h="727372">
                  <a:moveTo>
                    <a:pt x="316510" y="0"/>
                  </a:moveTo>
                  <a:lnTo>
                    <a:pt x="0" y="181698"/>
                  </a:lnTo>
                  <a:lnTo>
                    <a:pt x="0" y="545674"/>
                  </a:lnTo>
                  <a:lnTo>
                    <a:pt x="316510" y="727372"/>
                  </a:lnTo>
                  <a:lnTo>
                    <a:pt x="633021" y="545674"/>
                  </a:lnTo>
                  <a:lnTo>
                    <a:pt x="633021" y="181698"/>
                  </a:lnTo>
                  <a:close/>
                </a:path>
              </a:pathLst>
            </a:custGeom>
            <a:grpFill/>
            <a:ln w="5783"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0FF4FCC2-DAD6-1143-8C58-17AFB3D16B4A}"/>
                </a:ext>
              </a:extLst>
            </p:cNvPr>
            <p:cNvSpPr/>
            <p:nvPr/>
          </p:nvSpPr>
          <p:spPr>
            <a:xfrm>
              <a:off x="8617255" y="2647155"/>
              <a:ext cx="1470876" cy="1690836"/>
            </a:xfrm>
            <a:custGeom>
              <a:avLst/>
              <a:gdLst>
                <a:gd name="connsiteX0" fmla="*/ 735439 w 1470876"/>
                <a:gd name="connsiteY0" fmla="*/ 0 h 1690836"/>
                <a:gd name="connsiteX1" fmla="*/ 1470877 w 1470876"/>
                <a:gd name="connsiteY1" fmla="*/ 422998 h 1690836"/>
                <a:gd name="connsiteX2" fmla="*/ 1470877 w 1470876"/>
                <a:gd name="connsiteY2" fmla="*/ 637680 h 1690836"/>
                <a:gd name="connsiteX3" fmla="*/ 902662 w 1470876"/>
                <a:gd name="connsiteY3" fmla="*/ 964621 h 1690836"/>
                <a:gd name="connsiteX4" fmla="*/ 902662 w 1470876"/>
                <a:gd name="connsiteY4" fmla="*/ 1594779 h 1690836"/>
                <a:gd name="connsiteX5" fmla="*/ 735439 w 1470876"/>
                <a:gd name="connsiteY5" fmla="*/ 1690836 h 1690836"/>
                <a:gd name="connsiteX6" fmla="*/ 0 w 1470876"/>
                <a:gd name="connsiteY6" fmla="*/ 1267838 h 1690836"/>
                <a:gd name="connsiteX7" fmla="*/ 0 w 1470876"/>
                <a:gd name="connsiteY7" fmla="*/ 422998 h 169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0876" h="1690836">
                  <a:moveTo>
                    <a:pt x="735439" y="0"/>
                  </a:moveTo>
                  <a:lnTo>
                    <a:pt x="1470877" y="422998"/>
                  </a:lnTo>
                  <a:lnTo>
                    <a:pt x="1470877" y="637680"/>
                  </a:lnTo>
                  <a:lnTo>
                    <a:pt x="902662" y="964621"/>
                  </a:lnTo>
                  <a:lnTo>
                    <a:pt x="902662" y="1594779"/>
                  </a:lnTo>
                  <a:lnTo>
                    <a:pt x="735439" y="1690836"/>
                  </a:lnTo>
                  <a:lnTo>
                    <a:pt x="0" y="1267838"/>
                  </a:lnTo>
                  <a:lnTo>
                    <a:pt x="0" y="422998"/>
                  </a:lnTo>
                  <a:close/>
                </a:path>
              </a:pathLst>
            </a:custGeom>
            <a:grpFill/>
            <a:ln w="5783" cap="flat">
              <a:noFill/>
              <a:prstDash val="solid"/>
              <a:miter/>
            </a:ln>
          </p:spPr>
          <p:txBody>
            <a:bodyPr rtlCol="0" anchor="ctr"/>
            <a:lstStyle/>
            <a:p>
              <a:endParaRPr lang="en-US" dirty="0"/>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B47A2E-6B1D-C44B-B1D4-540223591B2A}"/>
              </a:ext>
            </a:extLst>
          </p:cNvPr>
          <p:cNvSpPr>
            <a:spLocks noGrp="1"/>
          </p:cNvSpPr>
          <p:nvPr>
            <p:ph type="body" sz="quarter" idx="10"/>
          </p:nvPr>
        </p:nvSpPr>
        <p:spPr/>
        <p:txBody>
          <a:bodyPr/>
          <a:lstStyle/>
          <a:p>
            <a:r>
              <a:rPr lang="en-US" dirty="0"/>
              <a:t>In this lesson we’ll be hearing from…</a:t>
            </a:r>
          </a:p>
        </p:txBody>
      </p:sp>
      <p:pic>
        <p:nvPicPr>
          <p:cNvPr id="3" name="Google Shape;142;g10d3ed39e49_0_0">
            <a:extLst>
              <a:ext uri="{FF2B5EF4-FFF2-40B4-BE49-F238E27FC236}">
                <a16:creationId xmlns:a16="http://schemas.microsoft.com/office/drawing/2014/main" id="{51B9B477-332F-3345-931C-DB4CA7E10F55}"/>
              </a:ext>
            </a:extLst>
          </p:cNvPr>
          <p:cNvPicPr preferRelativeResize="0"/>
          <p:nvPr/>
        </p:nvPicPr>
        <p:blipFill>
          <a:blip r:embed="rId2">
            <a:alphaModFix/>
          </a:blip>
          <a:stretch>
            <a:fillRect/>
          </a:stretch>
        </p:blipFill>
        <p:spPr>
          <a:xfrm>
            <a:off x="2295055" y="1468616"/>
            <a:ext cx="2862949" cy="2862000"/>
          </a:xfrm>
          <a:prstGeom prst="rect">
            <a:avLst/>
          </a:prstGeom>
          <a:noFill/>
          <a:ln>
            <a:noFill/>
          </a:ln>
        </p:spPr>
      </p:pic>
      <p:pic>
        <p:nvPicPr>
          <p:cNvPr id="5" name="Google Shape;143;g10d3ed39e49_0_0">
            <a:extLst>
              <a:ext uri="{FF2B5EF4-FFF2-40B4-BE49-F238E27FC236}">
                <a16:creationId xmlns:a16="http://schemas.microsoft.com/office/drawing/2014/main" id="{ABEC4636-14A5-0F40-BB0E-7D5089078D6D}"/>
              </a:ext>
            </a:extLst>
          </p:cNvPr>
          <p:cNvPicPr preferRelativeResize="0"/>
          <p:nvPr/>
        </p:nvPicPr>
        <p:blipFill>
          <a:blip r:embed="rId3">
            <a:alphaModFix/>
          </a:blip>
          <a:stretch>
            <a:fillRect/>
          </a:stretch>
        </p:blipFill>
        <p:spPr>
          <a:xfrm>
            <a:off x="6753077" y="1468616"/>
            <a:ext cx="2862949" cy="2862949"/>
          </a:xfrm>
          <a:prstGeom prst="rect">
            <a:avLst/>
          </a:prstGeom>
          <a:noFill/>
          <a:ln>
            <a:noFill/>
          </a:ln>
        </p:spPr>
      </p:pic>
      <p:sp>
        <p:nvSpPr>
          <p:cNvPr id="6" name="Google Shape;144;g10d3ed39e49_0_0">
            <a:extLst>
              <a:ext uri="{FF2B5EF4-FFF2-40B4-BE49-F238E27FC236}">
                <a16:creationId xmlns:a16="http://schemas.microsoft.com/office/drawing/2014/main" id="{98C7C7B9-8271-964B-8DF0-F0A01B697704}"/>
              </a:ext>
            </a:extLst>
          </p:cNvPr>
          <p:cNvSpPr txBox="1"/>
          <p:nvPr/>
        </p:nvSpPr>
        <p:spPr>
          <a:xfrm>
            <a:off x="2050917" y="4477341"/>
            <a:ext cx="3351226" cy="107718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800" b="1" dirty="0">
                <a:solidFill>
                  <a:srgbClr val="FF61FA"/>
                </a:solidFill>
                <a:latin typeface="Oswald" pitchFamily="2" charset="77"/>
                <a:ea typeface="Oswald"/>
                <a:cs typeface="Oswald"/>
                <a:sym typeface="Oswald"/>
              </a:rPr>
              <a:t>Zoe Shuttleworth</a:t>
            </a:r>
            <a:br>
              <a:rPr lang="en-GB" sz="1500" b="1" dirty="0">
                <a:solidFill>
                  <a:srgbClr val="FF6659"/>
                </a:solidFill>
                <a:latin typeface="Oswald" pitchFamily="2" charset="77"/>
                <a:ea typeface="Oswald"/>
                <a:cs typeface="Oswald"/>
                <a:sym typeface="Oswald"/>
              </a:rPr>
            </a:br>
            <a:br>
              <a:rPr lang="en-GB" sz="800" b="1" dirty="0">
                <a:solidFill>
                  <a:schemeClr val="tx1"/>
                </a:solidFill>
                <a:latin typeface="Oswald" pitchFamily="2" charset="77"/>
                <a:ea typeface="Oswald"/>
                <a:cs typeface="Oswald"/>
                <a:sym typeface="Oswald"/>
              </a:rPr>
            </a:br>
            <a:r>
              <a:rPr lang="en-GB" sz="1600" dirty="0">
                <a:solidFill>
                  <a:schemeClr val="tx1"/>
                </a:solidFill>
                <a:latin typeface="Oswald" pitchFamily="2" charset="77"/>
                <a:ea typeface="Oswald"/>
                <a:cs typeface="Oswald"/>
                <a:sym typeface="Oswald"/>
              </a:rPr>
              <a:t>Director at It Happens Education </a:t>
            </a:r>
            <a:br>
              <a:rPr lang="en-GB" sz="1600" dirty="0">
                <a:solidFill>
                  <a:schemeClr val="tx1"/>
                </a:solidFill>
                <a:latin typeface="Oswald" pitchFamily="2" charset="77"/>
                <a:ea typeface="Oswald"/>
                <a:cs typeface="Oswald"/>
                <a:sym typeface="Oswald"/>
              </a:rPr>
            </a:br>
            <a:r>
              <a:rPr lang="en-GB" sz="1600" dirty="0">
                <a:solidFill>
                  <a:schemeClr val="tx1"/>
                </a:solidFill>
                <a:latin typeface="Oswald" pitchFamily="2" charset="77"/>
                <a:ea typeface="Oswald"/>
                <a:cs typeface="Oswald"/>
                <a:sym typeface="Oswald"/>
              </a:rPr>
              <a:t>(RSHE provider</a:t>
            </a:r>
            <a:r>
              <a:rPr lang="en-GB" sz="1600" dirty="0">
                <a:solidFill>
                  <a:schemeClr val="tx1"/>
                </a:solidFill>
                <a:latin typeface="Montserrat Light" pitchFamily="2" charset="77"/>
                <a:ea typeface="Oswald"/>
                <a:cs typeface="Oswald"/>
                <a:sym typeface="Oswald"/>
              </a:rPr>
              <a:t>) </a:t>
            </a:r>
            <a:endParaRPr sz="1600" dirty="0">
              <a:solidFill>
                <a:schemeClr val="tx1"/>
              </a:solidFill>
              <a:latin typeface="Montserrat Light" pitchFamily="2" charset="77"/>
              <a:ea typeface="Oswald"/>
              <a:cs typeface="Oswald"/>
              <a:sym typeface="Oswald"/>
            </a:endParaRPr>
          </a:p>
        </p:txBody>
      </p:sp>
      <p:sp>
        <p:nvSpPr>
          <p:cNvPr id="8" name="Google Shape;144;g10d3ed39e49_0_0">
            <a:extLst>
              <a:ext uri="{FF2B5EF4-FFF2-40B4-BE49-F238E27FC236}">
                <a16:creationId xmlns:a16="http://schemas.microsoft.com/office/drawing/2014/main" id="{827A5E4C-6298-7F44-9F4B-ACC246ED654F}"/>
              </a:ext>
            </a:extLst>
          </p:cNvPr>
          <p:cNvSpPr txBox="1"/>
          <p:nvPr/>
        </p:nvSpPr>
        <p:spPr>
          <a:xfrm>
            <a:off x="6508939" y="4477341"/>
            <a:ext cx="3351226" cy="1323409"/>
          </a:xfrm>
          <a:prstGeom prst="rect">
            <a:avLst/>
          </a:prstGeom>
          <a:noFill/>
          <a:ln>
            <a:noFill/>
          </a:ln>
        </p:spPr>
        <p:txBody>
          <a:bodyPr spcFirstLastPara="1" wrap="square" lIns="91425" tIns="91425" rIns="91425" bIns="91425" anchor="t" anchorCtr="0">
            <a:spAutoFit/>
          </a:bodyPr>
          <a:lstStyle/>
          <a:p>
            <a:pPr algn="ctr"/>
            <a:r>
              <a:rPr lang="en-GB" sz="1800" b="1" dirty="0">
                <a:solidFill>
                  <a:srgbClr val="FF61FA"/>
                </a:solidFill>
                <a:latin typeface="Oswald" pitchFamily="2" charset="77"/>
                <a:ea typeface="Oswald"/>
                <a:cs typeface="Oswald"/>
                <a:sym typeface="Oswald"/>
              </a:rPr>
              <a:t>Rayyan Zafar</a:t>
            </a:r>
            <a:br>
              <a:rPr lang="en-GB" sz="1500" b="1" dirty="0">
                <a:solidFill>
                  <a:srgbClr val="FF6659"/>
                </a:solidFill>
                <a:latin typeface="Oswald" pitchFamily="2" charset="77"/>
                <a:ea typeface="Oswald"/>
                <a:cs typeface="Oswald"/>
                <a:sym typeface="Oswald"/>
              </a:rPr>
            </a:br>
            <a:br>
              <a:rPr lang="en-GB" sz="800" b="1" dirty="0">
                <a:solidFill>
                  <a:schemeClr val="tx1"/>
                </a:solidFill>
                <a:latin typeface="Oswald" pitchFamily="2" charset="77"/>
                <a:ea typeface="Oswald"/>
                <a:cs typeface="Oswald"/>
                <a:sym typeface="Oswald"/>
              </a:rPr>
            </a:br>
            <a:r>
              <a:rPr lang="en-GB" sz="1600" dirty="0">
                <a:solidFill>
                  <a:schemeClr val="tx1"/>
                </a:solidFill>
                <a:latin typeface="Oswald" pitchFamily="2" charset="77"/>
                <a:ea typeface="Oswald"/>
                <a:cs typeface="Oswald"/>
                <a:sym typeface="Oswald"/>
              </a:rPr>
              <a:t>PHD Student at the Centre </a:t>
            </a:r>
            <a:br>
              <a:rPr lang="en-GB" sz="1600" dirty="0">
                <a:solidFill>
                  <a:schemeClr val="tx1"/>
                </a:solidFill>
                <a:latin typeface="Oswald" pitchFamily="2" charset="77"/>
                <a:ea typeface="Oswald"/>
                <a:cs typeface="Oswald"/>
                <a:sym typeface="Oswald"/>
              </a:rPr>
            </a:br>
            <a:r>
              <a:rPr lang="en-GB" sz="1600" dirty="0">
                <a:solidFill>
                  <a:schemeClr val="tx1"/>
                </a:solidFill>
                <a:latin typeface="Oswald" pitchFamily="2" charset="77"/>
                <a:ea typeface="Oswald"/>
                <a:cs typeface="Oswald"/>
                <a:sym typeface="Oswald"/>
              </a:rPr>
              <a:t>for Psychedelic research and Neuropsychopharmacology</a:t>
            </a:r>
            <a:endParaRPr sz="1600" dirty="0">
              <a:solidFill>
                <a:schemeClr val="tx1"/>
              </a:solidFill>
              <a:latin typeface="Oswald" pitchFamily="2" charset="77"/>
              <a:ea typeface="Oswald"/>
              <a:cs typeface="Oswald"/>
              <a:sym typeface="Oswald"/>
            </a:endParaRPr>
          </a:p>
        </p:txBody>
      </p:sp>
    </p:spTree>
    <p:extLst>
      <p:ext uri="{BB962C8B-B14F-4D97-AF65-F5344CB8AC3E}">
        <p14:creationId xmlns:p14="http://schemas.microsoft.com/office/powerpoint/2010/main" val="1049885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C66571-37A5-2A4B-B4B5-765836711C58}"/>
              </a:ext>
            </a:extLst>
          </p:cNvPr>
          <p:cNvSpPr txBox="1"/>
          <p:nvPr/>
        </p:nvSpPr>
        <p:spPr>
          <a:xfrm>
            <a:off x="1279992" y="2996621"/>
            <a:ext cx="10331786" cy="2400657"/>
          </a:xfrm>
          <a:prstGeom prst="rect">
            <a:avLst/>
          </a:prstGeom>
          <a:noFill/>
        </p:spPr>
        <p:txBody>
          <a:bodyPr wrap="square" rtlCol="0">
            <a:spAutoFit/>
          </a:bodyPr>
          <a:lstStyle/>
          <a:p>
            <a:r>
              <a:rPr lang="en-US" sz="7500" dirty="0">
                <a:solidFill>
                  <a:schemeClr val="bg1"/>
                </a:solidFill>
                <a:latin typeface="Oswald" pitchFamily="2" charset="77"/>
              </a:rPr>
              <a:t>Which is the most commonly used drug in the UK?</a:t>
            </a:r>
          </a:p>
        </p:txBody>
      </p:sp>
      <p:sp>
        <p:nvSpPr>
          <p:cNvPr id="3" name="Rectangle 2">
            <a:extLst>
              <a:ext uri="{FF2B5EF4-FFF2-40B4-BE49-F238E27FC236}">
                <a16:creationId xmlns:a16="http://schemas.microsoft.com/office/drawing/2014/main" id="{61FC595E-B88B-3C49-BCE5-91493D9FD617}"/>
              </a:ext>
            </a:extLst>
          </p:cNvPr>
          <p:cNvSpPr/>
          <p:nvPr/>
        </p:nvSpPr>
        <p:spPr>
          <a:xfrm>
            <a:off x="1364596" y="2431750"/>
            <a:ext cx="1820674" cy="477054"/>
          </a:xfrm>
          <a:prstGeom prst="rect">
            <a:avLst/>
          </a:prstGeom>
        </p:spPr>
        <p:txBody>
          <a:bodyPr wrap="square">
            <a:spAutoFit/>
          </a:bodyPr>
          <a:lstStyle/>
          <a:p>
            <a:r>
              <a:rPr lang="en-US" sz="2500" dirty="0">
                <a:solidFill>
                  <a:schemeClr val="bg1"/>
                </a:solidFill>
                <a:latin typeface="Oswald Light" pitchFamily="2" charset="77"/>
              </a:rPr>
              <a:t>STARTER: </a:t>
            </a:r>
            <a:endParaRPr lang="en-US" sz="2500" dirty="0">
              <a:latin typeface="Oswald Light" pitchFamily="2" charset="77"/>
            </a:endParaRPr>
          </a:p>
        </p:txBody>
      </p:sp>
      <p:sp>
        <p:nvSpPr>
          <p:cNvPr id="6" name="Rectangle 5">
            <a:extLst>
              <a:ext uri="{FF2B5EF4-FFF2-40B4-BE49-F238E27FC236}">
                <a16:creationId xmlns:a16="http://schemas.microsoft.com/office/drawing/2014/main" id="{C8F8D3EB-371C-8B4A-B1B7-E4F2686FC313}"/>
              </a:ext>
            </a:extLst>
          </p:cNvPr>
          <p:cNvSpPr/>
          <p:nvPr/>
        </p:nvSpPr>
        <p:spPr>
          <a:xfrm>
            <a:off x="0" y="0"/>
            <a:ext cx="12192000" cy="187287"/>
          </a:xfrm>
          <a:prstGeom prst="rect">
            <a:avLst/>
          </a:prstGeom>
          <a:solidFill>
            <a:srgbClr val="FF6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B430CEB-F2CE-4747-932D-75E54CAA4390}"/>
              </a:ext>
            </a:extLst>
          </p:cNvPr>
          <p:cNvSpPr/>
          <p:nvPr/>
        </p:nvSpPr>
        <p:spPr>
          <a:xfrm>
            <a:off x="1364596" y="0"/>
            <a:ext cx="1648403" cy="1863524"/>
          </a:xfrm>
          <a:prstGeom prst="rect">
            <a:avLst/>
          </a:prstGeom>
          <a:gradFill>
            <a:gsLst>
              <a:gs pos="0">
                <a:schemeClr val="accent1">
                  <a:lumMod val="5000"/>
                  <a:lumOff val="95000"/>
                </a:schemeClr>
              </a:gs>
              <a:gs pos="100000">
                <a:schemeClr val="bg1"/>
              </a:gs>
            </a:gsLst>
            <a:lin ang="5400000" scaled="1"/>
          </a:gradFill>
          <a:ln>
            <a:noFill/>
          </a:ln>
          <a:effectLst>
            <a:outerShdw blurRad="419100" sx="108000" sy="108000" algn="c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FF7DDA59-F1E9-CA4E-9A0E-76296E833D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46209" y="566655"/>
            <a:ext cx="1324312" cy="1109900"/>
          </a:xfrm>
          <a:prstGeom prst="rect">
            <a:avLst/>
          </a:prstGeom>
        </p:spPr>
      </p:pic>
    </p:spTree>
    <p:extLst>
      <p:ext uri="{BB962C8B-B14F-4D97-AF65-F5344CB8AC3E}">
        <p14:creationId xmlns:p14="http://schemas.microsoft.com/office/powerpoint/2010/main" val="42944175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9F78AE-0B52-264F-94C4-D3626C6C2295}"/>
              </a:ext>
            </a:extLst>
          </p:cNvPr>
          <p:cNvSpPr/>
          <p:nvPr/>
        </p:nvSpPr>
        <p:spPr>
          <a:xfrm>
            <a:off x="0" y="0"/>
            <a:ext cx="12192000" cy="187287"/>
          </a:xfrm>
          <a:prstGeom prst="rect">
            <a:avLst/>
          </a:prstGeom>
          <a:solidFill>
            <a:srgbClr val="FF6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4C66571-37A5-2A4B-B4B5-765836711C58}"/>
              </a:ext>
            </a:extLst>
          </p:cNvPr>
          <p:cNvSpPr txBox="1"/>
          <p:nvPr/>
        </p:nvSpPr>
        <p:spPr>
          <a:xfrm>
            <a:off x="1279992" y="2478829"/>
            <a:ext cx="9978317" cy="2400657"/>
          </a:xfrm>
          <a:prstGeom prst="rect">
            <a:avLst/>
          </a:prstGeom>
          <a:noFill/>
        </p:spPr>
        <p:txBody>
          <a:bodyPr wrap="square" rtlCol="0">
            <a:spAutoFit/>
          </a:bodyPr>
          <a:lstStyle/>
          <a:p>
            <a:r>
              <a:rPr lang="en-US" sz="7500" dirty="0">
                <a:solidFill>
                  <a:schemeClr val="bg1"/>
                </a:solidFill>
                <a:latin typeface="Oswald" pitchFamily="2" charset="77"/>
              </a:rPr>
              <a:t>What are </a:t>
            </a:r>
            <a:br>
              <a:rPr lang="en-US" sz="7500" dirty="0">
                <a:solidFill>
                  <a:schemeClr val="bg1"/>
                </a:solidFill>
                <a:latin typeface="Oswald" pitchFamily="2" charset="77"/>
              </a:rPr>
            </a:br>
            <a:r>
              <a:rPr lang="en-US" sz="7500" dirty="0">
                <a:solidFill>
                  <a:schemeClr val="bg1"/>
                </a:solidFill>
                <a:latin typeface="Oswald" pitchFamily="2" charset="77"/>
              </a:rPr>
              <a:t>psychoactive drugs?</a:t>
            </a:r>
          </a:p>
        </p:txBody>
      </p:sp>
      <p:sp>
        <p:nvSpPr>
          <p:cNvPr id="6" name="Rectangle 5">
            <a:extLst>
              <a:ext uri="{FF2B5EF4-FFF2-40B4-BE49-F238E27FC236}">
                <a16:creationId xmlns:a16="http://schemas.microsoft.com/office/drawing/2014/main" id="{4FAF9DBC-3C29-8148-9116-073D5D5DADE1}"/>
              </a:ext>
            </a:extLst>
          </p:cNvPr>
          <p:cNvSpPr/>
          <p:nvPr/>
        </p:nvSpPr>
        <p:spPr>
          <a:xfrm>
            <a:off x="1364596" y="0"/>
            <a:ext cx="1648403" cy="1863524"/>
          </a:xfrm>
          <a:prstGeom prst="rect">
            <a:avLst/>
          </a:prstGeom>
          <a:gradFill>
            <a:gsLst>
              <a:gs pos="0">
                <a:schemeClr val="accent1">
                  <a:lumMod val="5000"/>
                  <a:lumOff val="95000"/>
                </a:schemeClr>
              </a:gs>
              <a:gs pos="100000">
                <a:schemeClr val="bg1"/>
              </a:gs>
            </a:gsLst>
            <a:lin ang="5400000" scaled="1"/>
          </a:gradFill>
          <a:ln>
            <a:noFill/>
          </a:ln>
          <a:effectLst>
            <a:outerShdw blurRad="419100" sx="108000" sy="108000" algn="c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E2CB066F-C3BC-EE45-8F04-3E1317D32E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46209" y="566655"/>
            <a:ext cx="1324312" cy="1109900"/>
          </a:xfrm>
          <a:prstGeom prst="rect">
            <a:avLst/>
          </a:prstGeom>
        </p:spPr>
      </p:pic>
    </p:spTree>
    <p:extLst>
      <p:ext uri="{BB962C8B-B14F-4D97-AF65-F5344CB8AC3E}">
        <p14:creationId xmlns:p14="http://schemas.microsoft.com/office/powerpoint/2010/main" val="18214236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DD5D1BBC-5F6D-0049-BE1C-EB5408F0C400}"/>
              </a:ext>
            </a:extLst>
          </p:cNvPr>
          <p:cNvSpPr txBox="1"/>
          <p:nvPr/>
        </p:nvSpPr>
        <p:spPr>
          <a:xfrm>
            <a:off x="5875662" y="1591553"/>
            <a:ext cx="5284424" cy="2862322"/>
          </a:xfrm>
          <a:prstGeom prst="rect">
            <a:avLst/>
          </a:prstGeom>
          <a:noFill/>
        </p:spPr>
        <p:txBody>
          <a:bodyPr wrap="square" rtlCol="0">
            <a:spAutoFit/>
          </a:bodyPr>
          <a:lstStyle/>
          <a:p>
            <a:r>
              <a:rPr lang="en-US" sz="3000" dirty="0">
                <a:solidFill>
                  <a:schemeClr val="tx1"/>
                </a:solidFill>
                <a:latin typeface="Oswald Light" pitchFamily="2" charset="77"/>
              </a:rPr>
              <a:t>Substances that alter, block, or mimic chemical reactions in the brain. </a:t>
            </a:r>
          </a:p>
          <a:p>
            <a:endParaRPr lang="en-US" sz="3000" dirty="0">
              <a:solidFill>
                <a:schemeClr val="tx1"/>
              </a:solidFill>
              <a:latin typeface="Oswald Light" pitchFamily="2" charset="77"/>
            </a:endParaRPr>
          </a:p>
          <a:p>
            <a:r>
              <a:rPr lang="en-US" sz="3000" b="1" dirty="0">
                <a:solidFill>
                  <a:schemeClr val="tx1"/>
                </a:solidFill>
                <a:latin typeface="Oswald Light" pitchFamily="2" charset="77"/>
              </a:rPr>
              <a:t>This can affect a person’s physiology (the way their body behaves) and/or their psychology (the way they think).</a:t>
            </a:r>
          </a:p>
        </p:txBody>
      </p:sp>
      <p:pic>
        <p:nvPicPr>
          <p:cNvPr id="3" name="Picture 2" descr="A picture containing sliced&#10;&#10;Description automatically generated">
            <a:extLst>
              <a:ext uri="{FF2B5EF4-FFF2-40B4-BE49-F238E27FC236}">
                <a16:creationId xmlns:a16="http://schemas.microsoft.com/office/drawing/2014/main" id="{BD882C92-3EB9-9F49-851E-49668F4B855C}"/>
              </a:ext>
            </a:extLst>
          </p:cNvPr>
          <p:cNvPicPr>
            <a:picLocks noChangeAspect="1"/>
          </p:cNvPicPr>
          <p:nvPr/>
        </p:nvPicPr>
        <p:blipFill>
          <a:blip r:embed="rId3"/>
          <a:stretch>
            <a:fillRect/>
          </a:stretch>
        </p:blipFill>
        <p:spPr>
          <a:xfrm>
            <a:off x="654777" y="707809"/>
            <a:ext cx="4788216" cy="4629809"/>
          </a:xfrm>
          <a:prstGeom prst="rect">
            <a:avLst/>
          </a:prstGeom>
          <a:effectLst>
            <a:outerShdw blurRad="292100" sx="102000" sy="102000" algn="ctr" rotWithShape="0">
              <a:prstClr val="black">
                <a:alpha val="28000"/>
              </a:prstClr>
            </a:outerShdw>
          </a:effectLst>
        </p:spPr>
      </p:pic>
    </p:spTree>
    <p:extLst>
      <p:ext uri="{BB962C8B-B14F-4D97-AF65-F5344CB8AC3E}">
        <p14:creationId xmlns:p14="http://schemas.microsoft.com/office/powerpoint/2010/main" val="1219778258"/>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FF33CC"/>
      </a:dk2>
      <a:lt2>
        <a:srgbClr val="E7E6E6"/>
      </a:lt2>
      <a:accent1>
        <a:srgbClr val="44546A"/>
      </a:accent1>
      <a:accent2>
        <a:srgbClr val="FF33CC"/>
      </a:accent2>
      <a:accent3>
        <a:srgbClr val="002060"/>
      </a:accent3>
      <a:accent4>
        <a:srgbClr val="44546A"/>
      </a:accent4>
      <a:accent5>
        <a:srgbClr val="5B9BD5"/>
      </a:accent5>
      <a:accent6>
        <a:srgbClr val="2F5496"/>
      </a:accent6>
      <a:hlink>
        <a:srgbClr val="0563C1"/>
      </a:hlink>
      <a:folHlink>
        <a:srgbClr val="FF33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407</TotalTime>
  <Words>1200</Words>
  <Application>Microsoft Macintosh PowerPoint</Application>
  <PresentationFormat>Widescreen</PresentationFormat>
  <Paragraphs>121</Paragraphs>
  <Slides>20</Slides>
  <Notes>11</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Oswald Light</vt:lpstr>
      <vt:lpstr>Calibri</vt:lpstr>
      <vt:lpstr>Arial</vt:lpstr>
      <vt:lpstr>Oswald</vt:lpstr>
      <vt:lpstr>Montserrat</vt:lpstr>
      <vt:lpstr>Montserrat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Hannah dawes</dc:creator>
  <cp:lastModifiedBy>Admin | rbl</cp:lastModifiedBy>
  <cp:revision>45</cp:revision>
  <dcterms:created xsi:type="dcterms:W3CDTF">2022-01-04T11:48:48Z</dcterms:created>
  <dcterms:modified xsi:type="dcterms:W3CDTF">2022-04-05T11:26:22Z</dcterms:modified>
</cp:coreProperties>
</file>