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98" r:id="rId2"/>
    <p:sldId id="256" r:id="rId3"/>
    <p:sldId id="263" r:id="rId4"/>
    <p:sldId id="292" r:id="rId5"/>
    <p:sldId id="293" r:id="rId6"/>
    <p:sldId id="294" r:id="rId7"/>
    <p:sldId id="295" r:id="rId8"/>
    <p:sldId id="296" r:id="rId9"/>
    <p:sldId id="297" r:id="rId10"/>
    <p:sldId id="299" r:id="rId11"/>
    <p:sldId id="290" r:id="rId12"/>
    <p:sldId id="291" r:id="rId13"/>
    <p:sldId id="300" r:id="rId14"/>
    <p:sldId id="301" r:id="rId15"/>
    <p:sldId id="302" r:id="rId16"/>
    <p:sldId id="303" r:id="rId17"/>
    <p:sldId id="304" r:id="rId18"/>
    <p:sldId id="305" r:id="rId19"/>
    <p:sldId id="271"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Montserrat" pitchFamily="2" charset="77"/>
      <p:regular r:id="rId26"/>
      <p:bold r:id="rId27"/>
      <p:italic r:id="rId28"/>
      <p:boldItalic r:id="rId29"/>
    </p:embeddedFont>
    <p:embeddedFont>
      <p:font typeface="Montserrat Light" pitchFamily="2" charset="77"/>
      <p:regular r:id="rId30"/>
      <p:italic r:id="rId31"/>
    </p:embeddedFont>
    <p:embeddedFont>
      <p:font typeface="Oswald" pitchFamily="2" charset="77"/>
      <p:regular r:id="rId32"/>
      <p:bold r:id="rId33"/>
    </p:embeddedFont>
    <p:embeddedFont>
      <p:font typeface="Oswald Light" pitchFamily="2" charset="77"/>
      <p:regular r:id="rId34"/>
    </p:embeddedFont>
    <p:embeddedFont>
      <p:font typeface="Oswald Medium" pitchFamily="2" charset="77"/>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hmTgZ9rBN1uaizbVNcqFT+6B8Ag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Silv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1FA"/>
    <a:srgbClr val="FF6659"/>
    <a:srgbClr val="F2F2F2"/>
    <a:srgbClr val="E2584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892AD9-3086-404D-B4AF-361398A627A4}">
  <a:tblStyle styleId="{04892AD9-3086-404D-B4AF-361398A627A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99"/>
    <p:restoredTop sz="94558"/>
  </p:normalViewPr>
  <p:slideViewPr>
    <p:cSldViewPr snapToGrid="0" snapToObjects="1" showGuides="1">
      <p:cViewPr varScale="1">
        <p:scale>
          <a:sx n="116" d="100"/>
          <a:sy n="116" d="100"/>
        </p:scale>
        <p:origin x="344" y="192"/>
      </p:cViewPr>
      <p:guideLst/>
    </p:cSldViewPr>
  </p:slideViewPr>
  <p:notesTextViewPr>
    <p:cViewPr>
      <p:scale>
        <a:sx n="1" d="1"/>
        <a:sy n="1" d="1"/>
      </p:scale>
      <p:origin x="0" y="-8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46"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0776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404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Modify to include school support.</a:t>
            </a:r>
          </a:p>
          <a:p>
            <a:pPr marL="0" lvl="0" indent="0" algn="l" rtl="0">
              <a:spcBef>
                <a:spcPts val="0"/>
              </a:spcBef>
              <a:spcAft>
                <a:spcPts val="0"/>
              </a:spcAft>
              <a:buNone/>
            </a:pPr>
            <a:r>
              <a:rPr lang="en-GB"/>
              <a:t>Leave up on the screen and then send around to your class after the lesson so that they know where to go if they need further help and support.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640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Get pupils to refer back to their research sheet once they’ve had a go trying to remember what they can about Ketamine.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36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Get pupils to have a go at defining it.</a:t>
            </a:r>
          </a:p>
          <a:p>
            <a:pPr marL="0" lvl="0" indent="0" algn="l" rtl="0">
              <a:spcBef>
                <a:spcPts val="0"/>
              </a:spcBef>
              <a:spcAft>
                <a:spcPts val="0"/>
              </a:spcAft>
              <a:buNone/>
            </a:pPr>
            <a:r>
              <a:rPr lang="en-GB" dirty="0"/>
              <a:t>Then show them the four pillars and ask them if any of them included any of these words in their definition.</a:t>
            </a:r>
          </a:p>
          <a:p>
            <a:pPr marL="0" lvl="0" indent="0" algn="l" rtl="0">
              <a:spcBef>
                <a:spcPts val="0"/>
              </a:spcBef>
              <a:spcAft>
                <a:spcPts val="0"/>
              </a:spcAft>
              <a:buNone/>
            </a:pPr>
            <a:r>
              <a:rPr lang="en-GB" dirty="0"/>
              <a:t>Then play clip of Anya explaining the four pillars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1369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The harms of drugs extend WAY beyond addiction and it’s important that pupils understand the complexity of addiction especially when it comes to substances that are not chemically addictive.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418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Make sure pupils understand the difference between psychological and physical dependence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575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*The video refers to pornography and sex in passing</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389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440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Draw out themes from this story that might be useful for the class.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9095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Gather some of the words and write them on the board. Draw out stigma associated with addiction. Stigma associated with addiction tends to put the onus of addiction on the person – it’s their fault rather than ‘they are unwell.’ Whilst we cannot totally remove free will, addiction </a:t>
            </a:r>
            <a:r>
              <a:rPr lang="en-GB" b="1" dirty="0"/>
              <a:t>is</a:t>
            </a:r>
            <a:r>
              <a:rPr lang="en-GB" dirty="0"/>
              <a:t> an illness.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50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sp>
        <p:nvSpPr>
          <p:cNvPr id="10" name="Rectangle 9">
            <a:extLst>
              <a:ext uri="{FF2B5EF4-FFF2-40B4-BE49-F238E27FC236}">
                <a16:creationId xmlns:a16="http://schemas.microsoft.com/office/drawing/2014/main" id="{0B935D2E-1794-604C-9AF1-92A8E2962191}"/>
              </a:ext>
            </a:extLst>
          </p:cNvPr>
          <p:cNvSpPr/>
          <p:nvPr userDrawn="1"/>
        </p:nvSpPr>
        <p:spPr>
          <a:xfrm>
            <a:off x="0" y="5943600"/>
            <a:ext cx="12192000" cy="9144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96BAE80-F24B-7146-9658-A27B1EDEC2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6537" y="6274083"/>
            <a:ext cx="1134878" cy="378293"/>
          </a:xfrm>
          <a:prstGeom prst="rect">
            <a:avLst/>
          </a:prstGeom>
        </p:spPr>
      </p:pic>
      <p:pic>
        <p:nvPicPr>
          <p:cNvPr id="9" name="Google Shape;134;p4">
            <a:extLst>
              <a:ext uri="{FF2B5EF4-FFF2-40B4-BE49-F238E27FC236}">
                <a16:creationId xmlns:a16="http://schemas.microsoft.com/office/drawing/2014/main" id="{784D31E4-E9E8-7146-B0F4-7558AF5CA5B1}"/>
              </a:ext>
            </a:extLst>
          </p:cNvPr>
          <p:cNvPicPr preferRelativeResize="0"/>
          <p:nvPr userDrawn="1"/>
        </p:nvPicPr>
        <p:blipFill rotWithShape="1">
          <a:blip r:embed="rId4">
            <a:alphaModFix/>
          </a:blip>
          <a:srcRect t="30967" b="22662"/>
          <a:stretch/>
        </p:blipFill>
        <p:spPr>
          <a:xfrm>
            <a:off x="-1" y="6187891"/>
            <a:ext cx="1445132" cy="670109"/>
          </a:xfrm>
          <a:prstGeom prst="rect">
            <a:avLst/>
          </a:prstGeom>
          <a:noFill/>
          <a:ln>
            <a:noFill/>
          </a:ln>
        </p:spPr>
      </p:pic>
      <p:cxnSp>
        <p:nvCxnSpPr>
          <p:cNvPr id="3" name="Straight Connector 2">
            <a:extLst>
              <a:ext uri="{FF2B5EF4-FFF2-40B4-BE49-F238E27FC236}">
                <a16:creationId xmlns:a16="http://schemas.microsoft.com/office/drawing/2014/main" id="{6561D525-C202-4649-B38F-740B88D82F1A}"/>
              </a:ext>
            </a:extLst>
          </p:cNvPr>
          <p:cNvCxnSpPr>
            <a:cxnSpLocks/>
          </p:cNvCxnSpPr>
          <p:nvPr userDrawn="1"/>
        </p:nvCxnSpPr>
        <p:spPr>
          <a:xfrm>
            <a:off x="-444500" y="5943600"/>
            <a:ext cx="12636500" cy="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D41057-337B-D94B-86B0-0AEFB0851E86}"/>
              </a:ext>
            </a:extLst>
          </p:cNvPr>
          <p:cNvCxnSpPr>
            <a:cxnSpLocks/>
          </p:cNvCxnSpPr>
          <p:nvPr userDrawn="1"/>
        </p:nvCxnSpPr>
        <p:spPr>
          <a:xfrm>
            <a:off x="368300" y="1130300"/>
            <a:ext cx="11455400" cy="0"/>
          </a:xfrm>
          <a:prstGeom prst="line">
            <a:avLst/>
          </a:prstGeom>
          <a:ln w="12700">
            <a:solidFill>
              <a:srgbClr val="FF61FA"/>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F900C38F-8F4B-0741-9003-718DD0CAB849}"/>
              </a:ext>
            </a:extLst>
          </p:cNvPr>
          <p:cNvSpPr>
            <a:spLocks noGrp="1"/>
          </p:cNvSpPr>
          <p:nvPr>
            <p:ph type="body" sz="quarter" idx="10"/>
          </p:nvPr>
        </p:nvSpPr>
        <p:spPr>
          <a:xfrm>
            <a:off x="368300" y="378010"/>
            <a:ext cx="10322947" cy="508000"/>
          </a:xfrm>
          <a:prstGeom prst="rect">
            <a:avLst/>
          </a:prstGeom>
        </p:spPr>
        <p:txBody>
          <a:bodyPr/>
          <a:lstStyle>
            <a:lvl1pPr>
              <a:buNone/>
              <a:defRPr sz="3000">
                <a:solidFill>
                  <a:schemeClr val="tx1"/>
                </a:solidFill>
                <a:latin typeface="Oswald" pitchFamily="2" charset="77"/>
              </a:defRPr>
            </a:lvl1pPr>
            <a:lvl2pPr>
              <a:buNone/>
              <a:defRPr/>
            </a:lvl2pPr>
            <a:lvl3pPr>
              <a:buNone/>
              <a:defRPr/>
            </a:lvl3pPr>
            <a:lvl4pPr>
              <a:buNone/>
              <a:defRPr/>
            </a:lvl4pPr>
            <a:lvl5pPr>
              <a:buNone/>
              <a:defRPr/>
            </a:lvl5pPr>
          </a:lstStyle>
          <a:p>
            <a:pPr lvl="0"/>
            <a:r>
              <a:rPr lang="en-GB" dirty="0"/>
              <a:t>Click to edit Master text styles</a:t>
            </a:r>
          </a:p>
        </p:txBody>
      </p:sp>
      <p:sp>
        <p:nvSpPr>
          <p:cNvPr id="11" name="Google Shape;108;p1">
            <a:extLst>
              <a:ext uri="{FF2B5EF4-FFF2-40B4-BE49-F238E27FC236}">
                <a16:creationId xmlns:a16="http://schemas.microsoft.com/office/drawing/2014/main" id="{96BBFDE0-6D80-FE40-89A2-D9885BBDEC55}"/>
              </a:ext>
            </a:extLst>
          </p:cNvPr>
          <p:cNvSpPr txBox="1"/>
          <p:nvPr userDrawn="1"/>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jointheexchange</a:t>
            </a:r>
            <a:r>
              <a:rPr lang="en-GB" sz="1200" dirty="0" err="1">
                <a:solidFill>
                  <a:schemeClr val="tx1">
                    <a:lumMod val="75000"/>
                    <a:lumOff val="25000"/>
                  </a:schemeClr>
                </a:solidFill>
                <a:latin typeface="Oswald" pitchFamily="2" charset="77"/>
                <a:ea typeface="Oswald"/>
                <a:cs typeface="Oswald"/>
                <a:sym typeface="Oswald"/>
              </a:rPr>
              <a:t>.co.uk</a:t>
            </a:r>
            <a:endParaRPr lang="en-GB" sz="1200" dirty="0">
              <a:solidFill>
                <a:schemeClr val="tx1">
                  <a:lumMod val="75000"/>
                  <a:lumOff val="25000"/>
                </a:schemeClr>
              </a:solidFill>
              <a:latin typeface="Oswald" pitchFamily="2" charset="77"/>
              <a:ea typeface="Oswald"/>
              <a:cs typeface="Oswald"/>
              <a:sym typeface="Oswald"/>
            </a:endParaRPr>
          </a:p>
        </p:txBody>
      </p:sp>
      <p:sp>
        <p:nvSpPr>
          <p:cNvPr id="12" name="Google Shape;108;p1">
            <a:extLst>
              <a:ext uri="{FF2B5EF4-FFF2-40B4-BE49-F238E27FC236}">
                <a16:creationId xmlns:a16="http://schemas.microsoft.com/office/drawing/2014/main" id="{E2F55925-912F-7C4D-8D83-1927E124CC0A}"/>
              </a:ext>
            </a:extLst>
          </p:cNvPr>
          <p:cNvSpPr txBox="1"/>
          <p:nvPr userDrawn="1"/>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drugscience</a:t>
            </a:r>
            <a:r>
              <a:rPr lang="en-GB" sz="1200" b="0" i="0" dirty="0" err="1">
                <a:solidFill>
                  <a:schemeClr val="tx1">
                    <a:lumMod val="75000"/>
                    <a:lumOff val="25000"/>
                  </a:schemeClr>
                </a:solidFill>
                <a:latin typeface="Oswald" pitchFamily="2" charset="77"/>
                <a:ea typeface="Oswald"/>
                <a:cs typeface="Oswald"/>
                <a:sym typeface="Oswald"/>
              </a:rPr>
              <a:t>.org.uk</a:t>
            </a:r>
            <a:endParaRPr lang="en-GB" sz="1200" b="0" i="0" dirty="0">
              <a:solidFill>
                <a:schemeClr val="tx1">
                  <a:lumMod val="75000"/>
                  <a:lumOff val="25000"/>
                </a:schemeClr>
              </a:solidFill>
              <a:latin typeface="Oswald" pitchFamily="2" charset="77"/>
              <a:ea typeface="Oswald"/>
              <a:cs typeface="Oswald"/>
              <a:sym typeface="Oswa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1"/>
          <p:cNvSpPr>
            <a:spLocks noGrp="1"/>
          </p:cNvSpPr>
          <p:nvPr>
            <p:ph type="pic" idx="2"/>
          </p:nvPr>
        </p:nvSpPr>
        <p:spPr>
          <a:xfrm>
            <a:off x="5183188" y="987425"/>
            <a:ext cx="6172200" cy="4873625"/>
          </a:xfrm>
          <a:prstGeom prst="rect">
            <a:avLst/>
          </a:prstGeom>
          <a:noFill/>
          <a:ln>
            <a:noFill/>
          </a:ln>
        </p:spPr>
      </p:sp>
      <p:sp>
        <p:nvSpPr>
          <p:cNvPr id="68" name="Google Shape;68;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sp>
        <p:nvSpPr>
          <p:cNvPr id="10" name="Rectangle 9">
            <a:extLst>
              <a:ext uri="{FF2B5EF4-FFF2-40B4-BE49-F238E27FC236}">
                <a16:creationId xmlns:a16="http://schemas.microsoft.com/office/drawing/2014/main" id="{0B935D2E-1794-604C-9AF1-92A8E2962191}"/>
              </a:ext>
            </a:extLst>
          </p:cNvPr>
          <p:cNvSpPr/>
          <p:nvPr userDrawn="1"/>
        </p:nvSpPr>
        <p:spPr>
          <a:xfrm>
            <a:off x="0" y="5943600"/>
            <a:ext cx="12192000" cy="9144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96BAE80-F24B-7146-9658-A27B1EDEC2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6537" y="6274083"/>
            <a:ext cx="1134878" cy="378293"/>
          </a:xfrm>
          <a:prstGeom prst="rect">
            <a:avLst/>
          </a:prstGeom>
        </p:spPr>
      </p:pic>
      <p:pic>
        <p:nvPicPr>
          <p:cNvPr id="9" name="Google Shape;134;p4">
            <a:extLst>
              <a:ext uri="{FF2B5EF4-FFF2-40B4-BE49-F238E27FC236}">
                <a16:creationId xmlns:a16="http://schemas.microsoft.com/office/drawing/2014/main" id="{784D31E4-E9E8-7146-B0F4-7558AF5CA5B1}"/>
              </a:ext>
            </a:extLst>
          </p:cNvPr>
          <p:cNvPicPr preferRelativeResize="0"/>
          <p:nvPr userDrawn="1"/>
        </p:nvPicPr>
        <p:blipFill rotWithShape="1">
          <a:blip r:embed="rId4">
            <a:alphaModFix/>
          </a:blip>
          <a:srcRect t="30967" b="22662"/>
          <a:stretch/>
        </p:blipFill>
        <p:spPr>
          <a:xfrm>
            <a:off x="-1" y="6187891"/>
            <a:ext cx="1445132" cy="670109"/>
          </a:xfrm>
          <a:prstGeom prst="rect">
            <a:avLst/>
          </a:prstGeom>
          <a:noFill/>
          <a:ln>
            <a:noFill/>
          </a:ln>
        </p:spPr>
      </p:pic>
      <p:cxnSp>
        <p:nvCxnSpPr>
          <p:cNvPr id="3" name="Straight Connector 2">
            <a:extLst>
              <a:ext uri="{FF2B5EF4-FFF2-40B4-BE49-F238E27FC236}">
                <a16:creationId xmlns:a16="http://schemas.microsoft.com/office/drawing/2014/main" id="{6561D525-C202-4649-B38F-740B88D82F1A}"/>
              </a:ext>
            </a:extLst>
          </p:cNvPr>
          <p:cNvCxnSpPr>
            <a:cxnSpLocks/>
          </p:cNvCxnSpPr>
          <p:nvPr userDrawn="1"/>
        </p:nvCxnSpPr>
        <p:spPr>
          <a:xfrm>
            <a:off x="-444500" y="5943600"/>
            <a:ext cx="12636500" cy="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D41057-337B-D94B-86B0-0AEFB0851E86}"/>
              </a:ext>
            </a:extLst>
          </p:cNvPr>
          <p:cNvCxnSpPr>
            <a:cxnSpLocks/>
          </p:cNvCxnSpPr>
          <p:nvPr userDrawn="1"/>
        </p:nvCxnSpPr>
        <p:spPr>
          <a:xfrm>
            <a:off x="368300" y="1453029"/>
            <a:ext cx="11455400" cy="0"/>
          </a:xfrm>
          <a:prstGeom prst="line">
            <a:avLst/>
          </a:prstGeom>
          <a:ln w="12700">
            <a:solidFill>
              <a:srgbClr val="FF61FA"/>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F900C38F-8F4B-0741-9003-718DD0CAB849}"/>
              </a:ext>
            </a:extLst>
          </p:cNvPr>
          <p:cNvSpPr>
            <a:spLocks noGrp="1"/>
          </p:cNvSpPr>
          <p:nvPr>
            <p:ph type="body" sz="quarter" idx="10"/>
          </p:nvPr>
        </p:nvSpPr>
        <p:spPr>
          <a:xfrm>
            <a:off x="356725" y="342398"/>
            <a:ext cx="10322947" cy="508000"/>
          </a:xfrm>
          <a:prstGeom prst="rect">
            <a:avLst/>
          </a:prstGeom>
        </p:spPr>
        <p:txBody>
          <a:bodyPr/>
          <a:lstStyle>
            <a:lvl1pPr>
              <a:buNone/>
              <a:defRPr sz="3000">
                <a:solidFill>
                  <a:schemeClr val="tx1"/>
                </a:solidFill>
                <a:latin typeface="Oswald" pitchFamily="2" charset="77"/>
              </a:defRPr>
            </a:lvl1pPr>
            <a:lvl2pPr>
              <a:buNone/>
              <a:defRPr/>
            </a:lvl2pPr>
            <a:lvl3pPr>
              <a:buNone/>
              <a:defRPr/>
            </a:lvl3pPr>
            <a:lvl4pPr>
              <a:buNone/>
              <a:defRPr/>
            </a:lvl4pPr>
            <a:lvl5pPr>
              <a:buNone/>
              <a:defRPr/>
            </a:lvl5pPr>
          </a:lstStyle>
          <a:p>
            <a:pPr lvl="0"/>
            <a:r>
              <a:rPr lang="en-GB" dirty="0"/>
              <a:t>Click to edit Master text styles</a:t>
            </a:r>
          </a:p>
        </p:txBody>
      </p:sp>
      <p:sp>
        <p:nvSpPr>
          <p:cNvPr id="11" name="Text Placeholder 22">
            <a:extLst>
              <a:ext uri="{FF2B5EF4-FFF2-40B4-BE49-F238E27FC236}">
                <a16:creationId xmlns:a16="http://schemas.microsoft.com/office/drawing/2014/main" id="{657A49FA-7B8C-5447-A593-E371D365E382}"/>
              </a:ext>
            </a:extLst>
          </p:cNvPr>
          <p:cNvSpPr>
            <a:spLocks noGrp="1"/>
          </p:cNvSpPr>
          <p:nvPr>
            <p:ph type="body" sz="quarter" idx="11"/>
          </p:nvPr>
        </p:nvSpPr>
        <p:spPr>
          <a:xfrm>
            <a:off x="356725" y="780640"/>
            <a:ext cx="10322947" cy="508000"/>
          </a:xfrm>
          <a:prstGeom prst="rect">
            <a:avLst/>
          </a:prstGeom>
        </p:spPr>
        <p:txBody>
          <a:bodyPr/>
          <a:lstStyle>
            <a:lvl1pPr>
              <a:buNone/>
              <a:defRPr sz="2000" b="0" i="0">
                <a:solidFill>
                  <a:schemeClr val="tx1">
                    <a:lumMod val="65000"/>
                    <a:lumOff val="35000"/>
                  </a:schemeClr>
                </a:solidFill>
                <a:latin typeface="Oswald Light" pitchFamily="2" charset="77"/>
              </a:defRPr>
            </a:lvl1pPr>
            <a:lvl2pPr>
              <a:buNone/>
              <a:defRPr/>
            </a:lvl2pPr>
            <a:lvl3pPr>
              <a:buNone/>
              <a:defRPr/>
            </a:lvl3pPr>
            <a:lvl4pPr>
              <a:buNone/>
              <a:defRPr/>
            </a:lvl4pPr>
            <a:lvl5pPr>
              <a:buNone/>
              <a:defRPr/>
            </a:lvl5pPr>
          </a:lstStyle>
          <a:p>
            <a:pPr lvl="0"/>
            <a:r>
              <a:rPr lang="en-GB" dirty="0"/>
              <a:t>Click to edit Master text styles</a:t>
            </a:r>
          </a:p>
        </p:txBody>
      </p:sp>
      <p:sp>
        <p:nvSpPr>
          <p:cNvPr id="16" name="Google Shape;108;p1">
            <a:extLst>
              <a:ext uri="{FF2B5EF4-FFF2-40B4-BE49-F238E27FC236}">
                <a16:creationId xmlns:a16="http://schemas.microsoft.com/office/drawing/2014/main" id="{07450E61-3308-754E-AC8B-40298FE2EECE}"/>
              </a:ext>
            </a:extLst>
          </p:cNvPr>
          <p:cNvSpPr txBox="1"/>
          <p:nvPr userDrawn="1"/>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jointheexchange</a:t>
            </a:r>
            <a:r>
              <a:rPr lang="en-GB" sz="1200" dirty="0" err="1">
                <a:solidFill>
                  <a:schemeClr val="tx1">
                    <a:lumMod val="75000"/>
                    <a:lumOff val="25000"/>
                  </a:schemeClr>
                </a:solidFill>
                <a:latin typeface="Oswald" pitchFamily="2" charset="77"/>
                <a:ea typeface="Oswald"/>
                <a:cs typeface="Oswald"/>
                <a:sym typeface="Oswald"/>
              </a:rPr>
              <a:t>.co.uk</a:t>
            </a:r>
            <a:endParaRPr lang="en-GB" sz="1200" dirty="0">
              <a:solidFill>
                <a:schemeClr val="tx1">
                  <a:lumMod val="75000"/>
                  <a:lumOff val="25000"/>
                </a:schemeClr>
              </a:solidFill>
              <a:latin typeface="Oswald" pitchFamily="2" charset="77"/>
              <a:ea typeface="Oswald"/>
              <a:cs typeface="Oswald"/>
              <a:sym typeface="Oswald"/>
            </a:endParaRPr>
          </a:p>
        </p:txBody>
      </p:sp>
      <p:sp>
        <p:nvSpPr>
          <p:cNvPr id="17" name="Google Shape;108;p1">
            <a:extLst>
              <a:ext uri="{FF2B5EF4-FFF2-40B4-BE49-F238E27FC236}">
                <a16:creationId xmlns:a16="http://schemas.microsoft.com/office/drawing/2014/main" id="{840A9D52-04AC-6A46-A534-C8CF4A720C04}"/>
              </a:ext>
            </a:extLst>
          </p:cNvPr>
          <p:cNvSpPr txBox="1"/>
          <p:nvPr userDrawn="1"/>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drugscience</a:t>
            </a:r>
            <a:r>
              <a:rPr lang="en-GB" sz="1200" b="0" i="0" dirty="0" err="1">
                <a:solidFill>
                  <a:schemeClr val="tx1">
                    <a:lumMod val="75000"/>
                    <a:lumOff val="25000"/>
                  </a:schemeClr>
                </a:solidFill>
                <a:latin typeface="Oswald" pitchFamily="2" charset="77"/>
                <a:ea typeface="Oswald"/>
                <a:cs typeface="Oswald"/>
                <a:sym typeface="Oswald"/>
              </a:rPr>
              <a:t>.org.uk</a:t>
            </a:r>
            <a:endParaRPr lang="en-GB" sz="1200" b="0" i="0" dirty="0">
              <a:solidFill>
                <a:schemeClr val="tx1">
                  <a:lumMod val="75000"/>
                  <a:lumOff val="25000"/>
                </a:schemeClr>
              </a:solidFill>
              <a:latin typeface="Oswald" pitchFamily="2" charset="77"/>
              <a:ea typeface="Oswald"/>
              <a:cs typeface="Oswald"/>
              <a:sym typeface="Oswald"/>
            </a:endParaRPr>
          </a:p>
        </p:txBody>
      </p:sp>
    </p:spTree>
    <p:extLst>
      <p:ext uri="{BB962C8B-B14F-4D97-AF65-F5344CB8AC3E}">
        <p14:creationId xmlns:p14="http://schemas.microsoft.com/office/powerpoint/2010/main" val="93227493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sp>
        <p:nvSpPr>
          <p:cNvPr id="23" name="Rectangle 22">
            <a:extLst>
              <a:ext uri="{FF2B5EF4-FFF2-40B4-BE49-F238E27FC236}">
                <a16:creationId xmlns:a16="http://schemas.microsoft.com/office/drawing/2014/main" id="{7717CEC2-9FE3-7444-BBCB-5C281AD45430}"/>
              </a:ext>
            </a:extLst>
          </p:cNvPr>
          <p:cNvSpPr/>
          <p:nvPr userDrawn="1"/>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aphic 2">
            <a:extLst>
              <a:ext uri="{FF2B5EF4-FFF2-40B4-BE49-F238E27FC236}">
                <a16:creationId xmlns:a16="http://schemas.microsoft.com/office/drawing/2014/main" id="{347653E8-5052-A64E-9635-47D4B35353DC}"/>
              </a:ext>
            </a:extLst>
          </p:cNvPr>
          <p:cNvGrpSpPr/>
          <p:nvPr userDrawn="1"/>
        </p:nvGrpSpPr>
        <p:grpSpPr>
          <a:xfrm>
            <a:off x="4666374" y="1025719"/>
            <a:ext cx="7659851" cy="4673591"/>
            <a:chOff x="5681490" y="2134464"/>
            <a:chExt cx="6340044" cy="3868322"/>
          </a:xfrm>
          <a:solidFill>
            <a:schemeClr val="bg1">
              <a:alpha val="16000"/>
            </a:schemeClr>
          </a:solidFill>
        </p:grpSpPr>
        <p:sp>
          <p:nvSpPr>
            <p:cNvPr id="27" name="Freeform 26">
              <a:extLst>
                <a:ext uri="{FF2B5EF4-FFF2-40B4-BE49-F238E27FC236}">
                  <a16:creationId xmlns:a16="http://schemas.microsoft.com/office/drawing/2014/main" id="{9B9859CE-23B4-7F4C-A180-8251732622EB}"/>
                </a:ext>
              </a:extLst>
            </p:cNvPr>
            <p:cNvSpPr/>
            <p:nvPr/>
          </p:nvSpPr>
          <p:spPr>
            <a:xfrm>
              <a:off x="7071937" y="3520348"/>
              <a:ext cx="1073936" cy="1234854"/>
            </a:xfrm>
            <a:custGeom>
              <a:avLst/>
              <a:gdLst>
                <a:gd name="connsiteX0" fmla="*/ 536968 w 1073936"/>
                <a:gd name="connsiteY0" fmla="*/ 0 h 1234854"/>
                <a:gd name="connsiteX1" fmla="*/ 1073937 w 1073936"/>
                <a:gd name="connsiteY1" fmla="*/ 308424 h 1234854"/>
                <a:gd name="connsiteX2" fmla="*/ 1073937 w 1073936"/>
                <a:gd name="connsiteY2" fmla="*/ 925851 h 1234854"/>
                <a:gd name="connsiteX3" fmla="*/ 617398 w 1073936"/>
                <a:gd name="connsiteY3" fmla="*/ 1188562 h 1234854"/>
                <a:gd name="connsiteX4" fmla="*/ 536968 w 1073936"/>
                <a:gd name="connsiteY4" fmla="*/ 1234854 h 1234854"/>
                <a:gd name="connsiteX5" fmla="*/ 197891 w 1073936"/>
                <a:gd name="connsiteY5" fmla="*/ 1039847 h 1234854"/>
                <a:gd name="connsiteX6" fmla="*/ 0 w 1073936"/>
                <a:gd name="connsiteY6" fmla="*/ 925851 h 1234854"/>
                <a:gd name="connsiteX7" fmla="*/ 0 w 1073936"/>
                <a:gd name="connsiteY7" fmla="*/ 309003 h 1234854"/>
                <a:gd name="connsiteX8" fmla="*/ 536968 w 1073936"/>
                <a:gd name="connsiteY8" fmla="*/ 0 h 1234854"/>
                <a:gd name="connsiteX9" fmla="*/ 602932 w 1073936"/>
                <a:gd name="connsiteY9" fmla="*/ 1180460 h 1234854"/>
                <a:gd name="connsiteX10" fmla="*/ 1059471 w 1073936"/>
                <a:gd name="connsiteY10" fmla="*/ 917750 h 1234854"/>
                <a:gd name="connsiteX11" fmla="*/ 1059471 w 1073936"/>
                <a:gd name="connsiteY11" fmla="*/ 317104 h 1234854"/>
                <a:gd name="connsiteX12" fmla="*/ 536968 w 1073936"/>
                <a:gd name="connsiteY12" fmla="*/ 16781 h 1234854"/>
                <a:gd name="connsiteX13" fmla="*/ 14466 w 1073936"/>
                <a:gd name="connsiteY13" fmla="*/ 317104 h 1234854"/>
                <a:gd name="connsiteX14" fmla="*/ 14466 w 1073936"/>
                <a:gd name="connsiteY14" fmla="*/ 917750 h 1234854"/>
                <a:gd name="connsiteX15" fmla="*/ 212357 w 1073936"/>
                <a:gd name="connsiteY15" fmla="*/ 1031746 h 1234854"/>
                <a:gd name="connsiteX16" fmla="*/ 536968 w 1073936"/>
                <a:gd name="connsiteY16" fmla="*/ 1218652 h 1234854"/>
                <a:gd name="connsiteX17" fmla="*/ 602932 w 1073936"/>
                <a:gd name="connsiteY17" fmla="*/ 1180460 h 12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936" h="1234854">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grpFill/>
            <a:ln w="578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4CFC655-9F47-9243-8066-2CBF005DF83B}"/>
                </a:ext>
              </a:extLst>
            </p:cNvPr>
            <p:cNvSpPr/>
            <p:nvPr/>
          </p:nvSpPr>
          <p:spPr>
            <a:xfrm>
              <a:off x="5681490" y="4860518"/>
              <a:ext cx="993507" cy="1142268"/>
            </a:xfrm>
            <a:custGeom>
              <a:avLst/>
              <a:gdLst>
                <a:gd name="connsiteX0" fmla="*/ 0 w 993507"/>
                <a:gd name="connsiteY0" fmla="*/ 285278 h 1142268"/>
                <a:gd name="connsiteX1" fmla="*/ 0 w 993507"/>
                <a:gd name="connsiteY1" fmla="*/ 856413 h 1142268"/>
                <a:gd name="connsiteX2" fmla="*/ 496464 w 993507"/>
                <a:gd name="connsiteY2" fmla="*/ 1142269 h 1142268"/>
                <a:gd name="connsiteX3" fmla="*/ 609297 w 993507"/>
                <a:gd name="connsiteY3" fmla="*/ 1077459 h 1142268"/>
                <a:gd name="connsiteX4" fmla="*/ 609297 w 993507"/>
                <a:gd name="connsiteY4" fmla="*/ 651568 h 1142268"/>
                <a:gd name="connsiteX5" fmla="*/ 993507 w 993507"/>
                <a:gd name="connsiteY5" fmla="*/ 430521 h 1142268"/>
                <a:gd name="connsiteX6" fmla="*/ 993507 w 993507"/>
                <a:gd name="connsiteY6" fmla="*/ 285278 h 1142268"/>
                <a:gd name="connsiteX7" fmla="*/ 496464 w 993507"/>
                <a:gd name="connsiteY7" fmla="*/ 0 h 11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507" h="1142268">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grpFill/>
            <a:ln w="5783"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874B9208-8875-F74B-8D52-B1E462E1E4C7}"/>
                </a:ext>
              </a:extLst>
            </p:cNvPr>
            <p:cNvSpPr/>
            <p:nvPr/>
          </p:nvSpPr>
          <p:spPr>
            <a:xfrm>
              <a:off x="6755427" y="4513902"/>
              <a:ext cx="1189662" cy="1302556"/>
            </a:xfrm>
            <a:custGeom>
              <a:avLst/>
              <a:gdLst>
                <a:gd name="connsiteX0" fmla="*/ 594831 w 1189662"/>
                <a:gd name="connsiteY0" fmla="*/ 0 h 1302556"/>
                <a:gd name="connsiteX1" fmla="*/ 919442 w 1189662"/>
                <a:gd name="connsiteY1" fmla="*/ 186906 h 1302556"/>
                <a:gd name="connsiteX2" fmla="*/ 853479 w 1189662"/>
                <a:gd name="connsiteY2" fmla="*/ 225098 h 1302556"/>
                <a:gd name="connsiteX3" fmla="*/ 528867 w 1189662"/>
                <a:gd name="connsiteY3" fmla="*/ 38191 h 1302556"/>
                <a:gd name="connsiteX4" fmla="*/ 594831 w 1189662"/>
                <a:gd name="connsiteY4" fmla="*/ 0 h 1302556"/>
                <a:gd name="connsiteX5" fmla="*/ 514402 w 1189662"/>
                <a:gd name="connsiteY5" fmla="*/ 46293 h 1302556"/>
                <a:gd name="connsiteX6" fmla="*/ 853479 w 1189662"/>
                <a:gd name="connsiteY6" fmla="*/ 241300 h 1302556"/>
                <a:gd name="connsiteX7" fmla="*/ 933908 w 1189662"/>
                <a:gd name="connsiteY7" fmla="*/ 195008 h 1302556"/>
                <a:gd name="connsiteX8" fmla="*/ 1189084 w 1189662"/>
                <a:gd name="connsiteY8" fmla="*/ 341986 h 1302556"/>
                <a:gd name="connsiteX9" fmla="*/ 1189084 w 1189662"/>
                <a:gd name="connsiteY9" fmla="*/ 942054 h 1302556"/>
                <a:gd name="connsiteX10" fmla="*/ 960525 w 1189662"/>
                <a:gd name="connsiteY10" fmla="*/ 810120 h 1302556"/>
                <a:gd name="connsiteX11" fmla="*/ 670053 w 1189662"/>
                <a:gd name="connsiteY11" fmla="*/ 977352 h 1302556"/>
                <a:gd name="connsiteX12" fmla="*/ 120934 w 1189662"/>
                <a:gd name="connsiteY12" fmla="*/ 661405 h 1302556"/>
                <a:gd name="connsiteX13" fmla="*/ 0 w 1189662"/>
                <a:gd name="connsiteY13" fmla="*/ 730844 h 1302556"/>
                <a:gd name="connsiteX14" fmla="*/ 0 w 1189662"/>
                <a:gd name="connsiteY14" fmla="*/ 341986 h 1302556"/>
                <a:gd name="connsiteX15" fmla="*/ 514402 w 1189662"/>
                <a:gd name="connsiteY15" fmla="*/ 46293 h 1302556"/>
                <a:gd name="connsiteX16" fmla="*/ 335027 w 1189662"/>
                <a:gd name="connsiteY16" fmla="*/ 634787 h 1302556"/>
                <a:gd name="connsiteX17" fmla="*/ 438023 w 1189662"/>
                <a:gd name="connsiteY17" fmla="*/ 575764 h 1302556"/>
                <a:gd name="connsiteX18" fmla="*/ 438023 w 1189662"/>
                <a:gd name="connsiteY18" fmla="*/ 457718 h 1302556"/>
                <a:gd name="connsiteX19" fmla="*/ 335027 w 1189662"/>
                <a:gd name="connsiteY19" fmla="*/ 398695 h 1302556"/>
                <a:gd name="connsiteX20" fmla="*/ 232031 w 1189662"/>
                <a:gd name="connsiteY20" fmla="*/ 457718 h 1302556"/>
                <a:gd name="connsiteX21" fmla="*/ 232031 w 1189662"/>
                <a:gd name="connsiteY21" fmla="*/ 575764 h 1302556"/>
                <a:gd name="connsiteX22" fmla="*/ 335027 w 1189662"/>
                <a:gd name="connsiteY22" fmla="*/ 634787 h 1302556"/>
                <a:gd name="connsiteX23" fmla="*/ 960525 w 1189662"/>
                <a:gd name="connsiteY23" fmla="*/ 829216 h 1302556"/>
                <a:gd name="connsiteX24" fmla="*/ 1189663 w 1189662"/>
                <a:gd name="connsiteY24" fmla="*/ 960571 h 1302556"/>
                <a:gd name="connsiteX25" fmla="*/ 1189663 w 1189662"/>
                <a:gd name="connsiteY25" fmla="*/ 1025380 h 1302556"/>
                <a:gd name="connsiteX26" fmla="*/ 707086 w 1189662"/>
                <a:gd name="connsiteY26" fmla="*/ 1302557 h 1302556"/>
                <a:gd name="connsiteX27" fmla="*/ 707086 w 1189662"/>
                <a:gd name="connsiteY27" fmla="*/ 997605 h 1302556"/>
                <a:gd name="connsiteX28" fmla="*/ 687412 w 1189662"/>
                <a:gd name="connsiteY28" fmla="*/ 986032 h 1302556"/>
                <a:gd name="connsiteX29" fmla="*/ 960525 w 1189662"/>
                <a:gd name="connsiteY29" fmla="*/ 829216 h 1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89662" h="1302556">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grpFill/>
            <a:ln w="5783"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1C624246-30BC-6944-B637-DDE4BCC0D5F2}"/>
                </a:ext>
              </a:extLst>
            </p:cNvPr>
            <p:cNvSpPr/>
            <p:nvPr/>
          </p:nvSpPr>
          <p:spPr>
            <a:xfrm>
              <a:off x="6482892" y="3025018"/>
              <a:ext cx="1099396" cy="1264365"/>
            </a:xfrm>
            <a:custGeom>
              <a:avLst/>
              <a:gdLst>
                <a:gd name="connsiteX0" fmla="*/ 549698 w 1099396"/>
                <a:gd name="connsiteY0" fmla="*/ 0 h 1264365"/>
                <a:gd name="connsiteX1" fmla="*/ 1099396 w 1099396"/>
                <a:gd name="connsiteY1" fmla="*/ 315947 h 1264365"/>
                <a:gd name="connsiteX2" fmla="*/ 1099396 w 1099396"/>
                <a:gd name="connsiteY2" fmla="*/ 947840 h 1264365"/>
                <a:gd name="connsiteX3" fmla="*/ 549698 w 1099396"/>
                <a:gd name="connsiteY3" fmla="*/ 1264366 h 1264365"/>
                <a:gd name="connsiteX4" fmla="*/ 0 w 1099396"/>
                <a:gd name="connsiteY4" fmla="*/ 947840 h 1264365"/>
                <a:gd name="connsiteX5" fmla="*/ 0 w 1099396"/>
                <a:gd name="connsiteY5" fmla="*/ 315947 h 126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396" h="1264365">
                  <a:moveTo>
                    <a:pt x="549698" y="0"/>
                  </a:moveTo>
                  <a:lnTo>
                    <a:pt x="1099396" y="315947"/>
                  </a:lnTo>
                  <a:lnTo>
                    <a:pt x="1099396" y="947840"/>
                  </a:lnTo>
                  <a:lnTo>
                    <a:pt x="549698" y="1264366"/>
                  </a:lnTo>
                  <a:lnTo>
                    <a:pt x="0" y="947840"/>
                  </a:lnTo>
                  <a:lnTo>
                    <a:pt x="0" y="315947"/>
                  </a:lnTo>
                  <a:close/>
                </a:path>
              </a:pathLst>
            </a:custGeom>
            <a:grpFill/>
            <a:ln w="5783"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08A3E10-BD38-1449-8E84-BA19C7FC9204}"/>
                </a:ext>
              </a:extLst>
            </p:cNvPr>
            <p:cNvSpPr/>
            <p:nvPr/>
          </p:nvSpPr>
          <p:spPr>
            <a:xfrm>
              <a:off x="10150825" y="2134464"/>
              <a:ext cx="1870709" cy="2048445"/>
            </a:xfrm>
            <a:custGeom>
              <a:avLst/>
              <a:gdLst>
                <a:gd name="connsiteX0" fmla="*/ 1079723 w 1870709"/>
                <a:gd name="connsiteY0" fmla="*/ 1551380 h 2048445"/>
                <a:gd name="connsiteX1" fmla="*/ 1110969 w 1870709"/>
                <a:gd name="connsiteY1" fmla="*/ 1569318 h 2048445"/>
                <a:gd name="connsiteX2" fmla="*/ 1110969 w 1870709"/>
                <a:gd name="connsiteY2" fmla="*/ 2048446 h 2048445"/>
                <a:gd name="connsiteX3" fmla="*/ 1870131 w 1870709"/>
                <a:gd name="connsiteY3" fmla="*/ 1612139 h 2048445"/>
                <a:gd name="connsiteX4" fmla="*/ 1870131 w 1870709"/>
                <a:gd name="connsiteY4" fmla="*/ 1510295 h 2048445"/>
                <a:gd name="connsiteX5" fmla="*/ 1510223 w 1870709"/>
                <a:gd name="connsiteY5" fmla="*/ 1303136 h 2048445"/>
                <a:gd name="connsiteX6" fmla="*/ 1079723 w 1870709"/>
                <a:gd name="connsiteY6" fmla="*/ 1551380 h 2048445"/>
                <a:gd name="connsiteX7" fmla="*/ 364537 w 1870709"/>
                <a:gd name="connsiteY7" fmla="*/ 905020 h 2048445"/>
                <a:gd name="connsiteX8" fmla="*/ 364537 w 1870709"/>
                <a:gd name="connsiteY8" fmla="*/ 719271 h 2048445"/>
                <a:gd name="connsiteX9" fmla="*/ 525974 w 1870709"/>
                <a:gd name="connsiteY9" fmla="*/ 626107 h 2048445"/>
                <a:gd name="connsiteX10" fmla="*/ 687412 w 1870709"/>
                <a:gd name="connsiteY10" fmla="*/ 719271 h 2048445"/>
                <a:gd name="connsiteX11" fmla="*/ 687412 w 1870709"/>
                <a:gd name="connsiteY11" fmla="*/ 905020 h 2048445"/>
                <a:gd name="connsiteX12" fmla="*/ 525974 w 1870709"/>
                <a:gd name="connsiteY12" fmla="*/ 998184 h 2048445"/>
                <a:gd name="connsiteX13" fmla="*/ 364537 w 1870709"/>
                <a:gd name="connsiteY13" fmla="*/ 905020 h 2048445"/>
                <a:gd name="connsiteX14" fmla="*/ 0 w 1870709"/>
                <a:gd name="connsiteY14" fmla="*/ 537572 h 2048445"/>
                <a:gd name="connsiteX15" fmla="*/ 0 w 1870709"/>
                <a:gd name="connsiteY15" fmla="*/ 1149213 h 2048445"/>
                <a:gd name="connsiteX16" fmla="*/ 190369 w 1870709"/>
                <a:gd name="connsiteY16" fmla="*/ 1039847 h 2048445"/>
                <a:gd name="connsiteX17" fmla="*/ 1054263 w 1870709"/>
                <a:gd name="connsiteY17" fmla="*/ 1536913 h 2048445"/>
                <a:gd name="connsiteX18" fmla="*/ 1510802 w 1870709"/>
                <a:gd name="connsiteY18" fmla="*/ 1274203 h 2048445"/>
                <a:gd name="connsiteX19" fmla="*/ 1870710 w 1870709"/>
                <a:gd name="connsiteY19" fmla="*/ 1481362 h 2048445"/>
                <a:gd name="connsiteX20" fmla="*/ 1870710 w 1870709"/>
                <a:gd name="connsiteY20" fmla="*/ 537572 h 2048445"/>
                <a:gd name="connsiteX21" fmla="*/ 1468562 w 1870709"/>
                <a:gd name="connsiteY21" fmla="*/ 306688 h 2048445"/>
                <a:gd name="connsiteX22" fmla="*/ 1341842 w 1870709"/>
                <a:gd name="connsiteY22" fmla="*/ 379599 h 2048445"/>
                <a:gd name="connsiteX23" fmla="*/ 808346 w 1870709"/>
                <a:gd name="connsiteY23" fmla="*/ 72911 h 2048445"/>
                <a:gd name="connsiteX24" fmla="*/ 0 w 1870709"/>
                <a:gd name="connsiteY24" fmla="*/ 537572 h 2048445"/>
                <a:gd name="connsiteX25" fmla="*/ 934487 w 1870709"/>
                <a:gd name="connsiteY25" fmla="*/ 0 h 2048445"/>
                <a:gd name="connsiteX26" fmla="*/ 830912 w 1870709"/>
                <a:gd name="connsiteY26" fmla="*/ 59602 h 2048445"/>
                <a:gd name="connsiteX27" fmla="*/ 1341263 w 1870709"/>
                <a:gd name="connsiteY27" fmla="*/ 352981 h 2048445"/>
                <a:gd name="connsiteX28" fmla="*/ 1445417 w 1870709"/>
                <a:gd name="connsiteY28" fmla="*/ 293379 h 2048445"/>
                <a:gd name="connsiteX29" fmla="*/ 934487 w 1870709"/>
                <a:gd name="connsiteY29" fmla="*/ 0 h 204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0709" h="2048445">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grpFill/>
            <a:ln w="578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5185855B-582D-AB40-86EF-EA196F17180D}"/>
                </a:ext>
              </a:extLst>
            </p:cNvPr>
            <p:cNvSpPr/>
            <p:nvPr/>
          </p:nvSpPr>
          <p:spPr>
            <a:xfrm>
              <a:off x="9691393" y="4561931"/>
              <a:ext cx="633020" cy="727372"/>
            </a:xfrm>
            <a:custGeom>
              <a:avLst/>
              <a:gdLst>
                <a:gd name="connsiteX0" fmla="*/ 316510 w 633020"/>
                <a:gd name="connsiteY0" fmla="*/ 0 h 727372"/>
                <a:gd name="connsiteX1" fmla="*/ 0 w 633020"/>
                <a:gd name="connsiteY1" fmla="*/ 181698 h 727372"/>
                <a:gd name="connsiteX2" fmla="*/ 0 w 633020"/>
                <a:gd name="connsiteY2" fmla="*/ 545674 h 727372"/>
                <a:gd name="connsiteX3" fmla="*/ 316510 w 633020"/>
                <a:gd name="connsiteY3" fmla="*/ 727372 h 727372"/>
                <a:gd name="connsiteX4" fmla="*/ 633021 w 633020"/>
                <a:gd name="connsiteY4" fmla="*/ 545674 h 727372"/>
                <a:gd name="connsiteX5" fmla="*/ 633021 w 633020"/>
                <a:gd name="connsiteY5" fmla="*/ 181698 h 7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20" h="727372">
                  <a:moveTo>
                    <a:pt x="316510" y="0"/>
                  </a:moveTo>
                  <a:lnTo>
                    <a:pt x="0" y="181698"/>
                  </a:lnTo>
                  <a:lnTo>
                    <a:pt x="0" y="545674"/>
                  </a:lnTo>
                  <a:lnTo>
                    <a:pt x="316510" y="727372"/>
                  </a:lnTo>
                  <a:lnTo>
                    <a:pt x="633021" y="545674"/>
                  </a:lnTo>
                  <a:lnTo>
                    <a:pt x="633021" y="181698"/>
                  </a:lnTo>
                  <a:close/>
                </a:path>
              </a:pathLst>
            </a:custGeom>
            <a:grpFill/>
            <a:ln w="5783"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7DCADCD9-88BA-504A-96A3-3441D9680D69}"/>
                </a:ext>
              </a:extLst>
            </p:cNvPr>
            <p:cNvSpPr/>
            <p:nvPr/>
          </p:nvSpPr>
          <p:spPr>
            <a:xfrm>
              <a:off x="8617255" y="2647155"/>
              <a:ext cx="1470876" cy="1690836"/>
            </a:xfrm>
            <a:custGeom>
              <a:avLst/>
              <a:gdLst>
                <a:gd name="connsiteX0" fmla="*/ 735439 w 1470876"/>
                <a:gd name="connsiteY0" fmla="*/ 0 h 1690836"/>
                <a:gd name="connsiteX1" fmla="*/ 1470877 w 1470876"/>
                <a:gd name="connsiteY1" fmla="*/ 422998 h 1690836"/>
                <a:gd name="connsiteX2" fmla="*/ 1470877 w 1470876"/>
                <a:gd name="connsiteY2" fmla="*/ 637680 h 1690836"/>
                <a:gd name="connsiteX3" fmla="*/ 902662 w 1470876"/>
                <a:gd name="connsiteY3" fmla="*/ 964621 h 1690836"/>
                <a:gd name="connsiteX4" fmla="*/ 902662 w 1470876"/>
                <a:gd name="connsiteY4" fmla="*/ 1594779 h 1690836"/>
                <a:gd name="connsiteX5" fmla="*/ 735439 w 1470876"/>
                <a:gd name="connsiteY5" fmla="*/ 1690836 h 1690836"/>
                <a:gd name="connsiteX6" fmla="*/ 0 w 1470876"/>
                <a:gd name="connsiteY6" fmla="*/ 1267838 h 1690836"/>
                <a:gd name="connsiteX7" fmla="*/ 0 w 1470876"/>
                <a:gd name="connsiteY7" fmla="*/ 422998 h 16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0876" h="1690836">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grpFill/>
            <a:ln w="5783" cap="flat">
              <a:noFill/>
              <a:prstDash val="solid"/>
              <a:miter/>
            </a:ln>
          </p:spPr>
          <p:txBody>
            <a:bodyPr rtlCol="0" anchor="ctr"/>
            <a:lstStyle/>
            <a:p>
              <a:endParaRPr lang="en-US" dirty="0"/>
            </a:p>
          </p:txBody>
        </p:sp>
      </p:grpSp>
      <p:pic>
        <p:nvPicPr>
          <p:cNvPr id="9" name="Google Shape;134;p4">
            <a:extLst>
              <a:ext uri="{FF2B5EF4-FFF2-40B4-BE49-F238E27FC236}">
                <a16:creationId xmlns:a16="http://schemas.microsoft.com/office/drawing/2014/main" id="{784D31E4-E9E8-7146-B0F4-7558AF5CA5B1}"/>
              </a:ext>
            </a:extLst>
          </p:cNvPr>
          <p:cNvPicPr preferRelativeResize="0"/>
          <p:nvPr userDrawn="1"/>
        </p:nvPicPr>
        <p:blipFill rotWithShape="1">
          <a:blip r:embed="rId2">
            <a:alphaModFix/>
          </a:blip>
          <a:srcRect t="30967" b="22662"/>
          <a:stretch/>
        </p:blipFill>
        <p:spPr>
          <a:xfrm>
            <a:off x="-1" y="6187891"/>
            <a:ext cx="1445132" cy="670109"/>
          </a:xfrm>
          <a:prstGeom prst="rect">
            <a:avLst/>
          </a:prstGeom>
          <a:noFill/>
          <a:ln>
            <a:noFill/>
          </a:ln>
        </p:spPr>
      </p:pic>
      <p:cxnSp>
        <p:nvCxnSpPr>
          <p:cNvPr id="3" name="Straight Connector 2">
            <a:extLst>
              <a:ext uri="{FF2B5EF4-FFF2-40B4-BE49-F238E27FC236}">
                <a16:creationId xmlns:a16="http://schemas.microsoft.com/office/drawing/2014/main" id="{6561D525-C202-4649-B38F-740B88D82F1A}"/>
              </a:ext>
            </a:extLst>
          </p:cNvPr>
          <p:cNvCxnSpPr>
            <a:cxnSpLocks/>
          </p:cNvCxnSpPr>
          <p:nvPr userDrawn="1"/>
        </p:nvCxnSpPr>
        <p:spPr>
          <a:xfrm>
            <a:off x="-444500" y="5943600"/>
            <a:ext cx="12636500" cy="0"/>
          </a:xfrm>
          <a:prstGeom prst="line">
            <a:avLst/>
          </a:prstGeom>
          <a:ln w="12700">
            <a:no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tableware, clipart, dishware&#10;&#10;Description automatically generated">
            <a:extLst>
              <a:ext uri="{FF2B5EF4-FFF2-40B4-BE49-F238E27FC236}">
                <a16:creationId xmlns:a16="http://schemas.microsoft.com/office/drawing/2014/main" id="{6C046911-2B72-FA43-A221-BEDB0C8C935A}"/>
              </a:ext>
            </a:extLst>
          </p:cNvPr>
          <p:cNvPicPr>
            <a:picLocks noChangeAspect="1"/>
          </p:cNvPicPr>
          <p:nvPr userDrawn="1"/>
        </p:nvPicPr>
        <p:blipFill>
          <a:blip r:embed="rId3"/>
          <a:stretch>
            <a:fillRect/>
          </a:stretch>
        </p:blipFill>
        <p:spPr>
          <a:xfrm>
            <a:off x="1689742" y="6267853"/>
            <a:ext cx="1123199" cy="383760"/>
          </a:xfrm>
          <a:prstGeom prst="rect">
            <a:avLst/>
          </a:prstGeom>
        </p:spPr>
      </p:pic>
      <p:sp>
        <p:nvSpPr>
          <p:cNvPr id="34" name="Google Shape;108;p1">
            <a:extLst>
              <a:ext uri="{FF2B5EF4-FFF2-40B4-BE49-F238E27FC236}">
                <a16:creationId xmlns:a16="http://schemas.microsoft.com/office/drawing/2014/main" id="{AA1C1EE5-8939-2240-9F4A-B809750CF823}"/>
              </a:ext>
            </a:extLst>
          </p:cNvPr>
          <p:cNvSpPr txBox="1"/>
          <p:nvPr userDrawn="1"/>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bg1"/>
                </a:solidFill>
                <a:latin typeface="Oswald" pitchFamily="2" charset="77"/>
                <a:ea typeface="Oswald"/>
                <a:cs typeface="Oswald"/>
                <a:sym typeface="Oswald"/>
              </a:rPr>
              <a:t>jointheexchange</a:t>
            </a:r>
            <a:r>
              <a:rPr lang="en-GB" sz="1200" dirty="0" err="1">
                <a:solidFill>
                  <a:schemeClr val="bg1"/>
                </a:solidFill>
                <a:latin typeface="Oswald" pitchFamily="2" charset="77"/>
                <a:ea typeface="Oswald"/>
                <a:cs typeface="Oswald"/>
                <a:sym typeface="Oswald"/>
              </a:rPr>
              <a:t>.co.uk</a:t>
            </a:r>
            <a:endParaRPr lang="en-GB" sz="1200" dirty="0">
              <a:solidFill>
                <a:schemeClr val="bg1"/>
              </a:solidFill>
              <a:latin typeface="Oswald" pitchFamily="2" charset="77"/>
              <a:ea typeface="Oswald"/>
              <a:cs typeface="Oswald"/>
              <a:sym typeface="Oswald"/>
            </a:endParaRPr>
          </a:p>
        </p:txBody>
      </p:sp>
      <p:sp>
        <p:nvSpPr>
          <p:cNvPr id="35" name="Google Shape;108;p1">
            <a:extLst>
              <a:ext uri="{FF2B5EF4-FFF2-40B4-BE49-F238E27FC236}">
                <a16:creationId xmlns:a16="http://schemas.microsoft.com/office/drawing/2014/main" id="{D01EF800-F2AF-BE44-9AE8-2D5FE9EB74DA}"/>
              </a:ext>
            </a:extLst>
          </p:cNvPr>
          <p:cNvSpPr txBox="1"/>
          <p:nvPr userDrawn="1"/>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bg1"/>
                </a:solidFill>
                <a:latin typeface="Oswald" pitchFamily="2" charset="77"/>
                <a:ea typeface="Oswald"/>
                <a:cs typeface="Oswald"/>
                <a:sym typeface="Oswald"/>
              </a:rPr>
              <a:t>drugscience</a:t>
            </a:r>
            <a:r>
              <a:rPr lang="en-GB" sz="1200" b="0" i="0" dirty="0" err="1">
                <a:solidFill>
                  <a:schemeClr val="bg1"/>
                </a:solidFill>
                <a:latin typeface="Oswald" pitchFamily="2" charset="77"/>
                <a:ea typeface="Oswald"/>
                <a:cs typeface="Oswald"/>
                <a:sym typeface="Oswald"/>
              </a:rPr>
              <a:t>.org.uk</a:t>
            </a:r>
            <a:endParaRPr lang="en-GB" sz="1200" b="0" i="0" dirty="0">
              <a:solidFill>
                <a:schemeClr val="bg1"/>
              </a:solidFill>
              <a:latin typeface="Oswald" pitchFamily="2" charset="77"/>
              <a:ea typeface="Oswald"/>
              <a:cs typeface="Oswald"/>
              <a:sym typeface="Oswald"/>
            </a:endParaRPr>
          </a:p>
        </p:txBody>
      </p:sp>
    </p:spTree>
    <p:extLst>
      <p:ext uri="{BB962C8B-B14F-4D97-AF65-F5344CB8AC3E}">
        <p14:creationId xmlns:p14="http://schemas.microsoft.com/office/powerpoint/2010/main" val="4713099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sp>
        <p:nvSpPr>
          <p:cNvPr id="14" name="Rectangle 13">
            <a:extLst>
              <a:ext uri="{FF2B5EF4-FFF2-40B4-BE49-F238E27FC236}">
                <a16:creationId xmlns:a16="http://schemas.microsoft.com/office/drawing/2014/main" id="{B59BC184-98F9-3942-8B97-96650D65DBE2}"/>
              </a:ext>
            </a:extLst>
          </p:cNvPr>
          <p:cNvSpPr/>
          <p:nvPr userDrawn="1"/>
        </p:nvSpPr>
        <p:spPr>
          <a:xfrm>
            <a:off x="0" y="5943600"/>
            <a:ext cx="12192000" cy="9144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894BC47-4B39-7C4F-9D83-D8E9398B0F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6537" y="6274083"/>
            <a:ext cx="1134878" cy="378293"/>
          </a:xfrm>
          <a:prstGeom prst="rect">
            <a:avLst/>
          </a:prstGeom>
        </p:spPr>
      </p:pic>
      <p:pic>
        <p:nvPicPr>
          <p:cNvPr id="30" name="Google Shape;134;p4">
            <a:extLst>
              <a:ext uri="{FF2B5EF4-FFF2-40B4-BE49-F238E27FC236}">
                <a16:creationId xmlns:a16="http://schemas.microsoft.com/office/drawing/2014/main" id="{8AA06982-4603-4D4F-AE61-368F26DE6E6E}"/>
              </a:ext>
            </a:extLst>
          </p:cNvPr>
          <p:cNvPicPr preferRelativeResize="0"/>
          <p:nvPr userDrawn="1"/>
        </p:nvPicPr>
        <p:blipFill rotWithShape="1">
          <a:blip r:embed="rId4">
            <a:alphaModFix/>
          </a:blip>
          <a:srcRect t="30967" b="22662"/>
          <a:stretch/>
        </p:blipFill>
        <p:spPr>
          <a:xfrm>
            <a:off x="-1" y="6187891"/>
            <a:ext cx="1445132" cy="670109"/>
          </a:xfrm>
          <a:prstGeom prst="rect">
            <a:avLst/>
          </a:prstGeom>
          <a:noFill/>
          <a:ln>
            <a:noFill/>
          </a:ln>
        </p:spPr>
      </p:pic>
      <p:grpSp>
        <p:nvGrpSpPr>
          <p:cNvPr id="15" name="Graphic 2">
            <a:extLst>
              <a:ext uri="{FF2B5EF4-FFF2-40B4-BE49-F238E27FC236}">
                <a16:creationId xmlns:a16="http://schemas.microsoft.com/office/drawing/2014/main" id="{8F271212-0F20-964A-8CDF-992BEA8101E6}"/>
              </a:ext>
            </a:extLst>
          </p:cNvPr>
          <p:cNvGrpSpPr/>
          <p:nvPr userDrawn="1"/>
        </p:nvGrpSpPr>
        <p:grpSpPr>
          <a:xfrm>
            <a:off x="4666374" y="1025719"/>
            <a:ext cx="7659851" cy="4673591"/>
            <a:chOff x="5681490" y="2134464"/>
            <a:chExt cx="6340044" cy="3868322"/>
          </a:xfrm>
          <a:solidFill>
            <a:srgbClr val="FF61FA">
              <a:alpha val="9804"/>
            </a:srgbClr>
          </a:solidFill>
        </p:grpSpPr>
        <p:sp>
          <p:nvSpPr>
            <p:cNvPr id="16" name="Freeform 15">
              <a:extLst>
                <a:ext uri="{FF2B5EF4-FFF2-40B4-BE49-F238E27FC236}">
                  <a16:creationId xmlns:a16="http://schemas.microsoft.com/office/drawing/2014/main" id="{77AD798D-4808-A549-9EC0-E84E91A3EFAB}"/>
                </a:ext>
              </a:extLst>
            </p:cNvPr>
            <p:cNvSpPr/>
            <p:nvPr/>
          </p:nvSpPr>
          <p:spPr>
            <a:xfrm>
              <a:off x="7071937" y="3520348"/>
              <a:ext cx="1073936" cy="1234854"/>
            </a:xfrm>
            <a:custGeom>
              <a:avLst/>
              <a:gdLst>
                <a:gd name="connsiteX0" fmla="*/ 536968 w 1073936"/>
                <a:gd name="connsiteY0" fmla="*/ 0 h 1234854"/>
                <a:gd name="connsiteX1" fmla="*/ 1073937 w 1073936"/>
                <a:gd name="connsiteY1" fmla="*/ 308424 h 1234854"/>
                <a:gd name="connsiteX2" fmla="*/ 1073937 w 1073936"/>
                <a:gd name="connsiteY2" fmla="*/ 925851 h 1234854"/>
                <a:gd name="connsiteX3" fmla="*/ 617398 w 1073936"/>
                <a:gd name="connsiteY3" fmla="*/ 1188562 h 1234854"/>
                <a:gd name="connsiteX4" fmla="*/ 536968 w 1073936"/>
                <a:gd name="connsiteY4" fmla="*/ 1234854 h 1234854"/>
                <a:gd name="connsiteX5" fmla="*/ 197891 w 1073936"/>
                <a:gd name="connsiteY5" fmla="*/ 1039847 h 1234854"/>
                <a:gd name="connsiteX6" fmla="*/ 0 w 1073936"/>
                <a:gd name="connsiteY6" fmla="*/ 925851 h 1234854"/>
                <a:gd name="connsiteX7" fmla="*/ 0 w 1073936"/>
                <a:gd name="connsiteY7" fmla="*/ 309003 h 1234854"/>
                <a:gd name="connsiteX8" fmla="*/ 536968 w 1073936"/>
                <a:gd name="connsiteY8" fmla="*/ 0 h 1234854"/>
                <a:gd name="connsiteX9" fmla="*/ 602932 w 1073936"/>
                <a:gd name="connsiteY9" fmla="*/ 1180460 h 1234854"/>
                <a:gd name="connsiteX10" fmla="*/ 1059471 w 1073936"/>
                <a:gd name="connsiteY10" fmla="*/ 917750 h 1234854"/>
                <a:gd name="connsiteX11" fmla="*/ 1059471 w 1073936"/>
                <a:gd name="connsiteY11" fmla="*/ 317104 h 1234854"/>
                <a:gd name="connsiteX12" fmla="*/ 536968 w 1073936"/>
                <a:gd name="connsiteY12" fmla="*/ 16781 h 1234854"/>
                <a:gd name="connsiteX13" fmla="*/ 14466 w 1073936"/>
                <a:gd name="connsiteY13" fmla="*/ 317104 h 1234854"/>
                <a:gd name="connsiteX14" fmla="*/ 14466 w 1073936"/>
                <a:gd name="connsiteY14" fmla="*/ 917750 h 1234854"/>
                <a:gd name="connsiteX15" fmla="*/ 212357 w 1073936"/>
                <a:gd name="connsiteY15" fmla="*/ 1031746 h 1234854"/>
                <a:gd name="connsiteX16" fmla="*/ 536968 w 1073936"/>
                <a:gd name="connsiteY16" fmla="*/ 1218652 h 1234854"/>
                <a:gd name="connsiteX17" fmla="*/ 602932 w 1073936"/>
                <a:gd name="connsiteY17" fmla="*/ 1180460 h 12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936" h="1234854">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grpFill/>
            <a:ln w="578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3940B48-F3E5-E04D-AF03-3B3AD706F2A3}"/>
                </a:ext>
              </a:extLst>
            </p:cNvPr>
            <p:cNvSpPr/>
            <p:nvPr/>
          </p:nvSpPr>
          <p:spPr>
            <a:xfrm>
              <a:off x="5681490" y="4860518"/>
              <a:ext cx="993507" cy="1142268"/>
            </a:xfrm>
            <a:custGeom>
              <a:avLst/>
              <a:gdLst>
                <a:gd name="connsiteX0" fmla="*/ 0 w 993507"/>
                <a:gd name="connsiteY0" fmla="*/ 285278 h 1142268"/>
                <a:gd name="connsiteX1" fmla="*/ 0 w 993507"/>
                <a:gd name="connsiteY1" fmla="*/ 856413 h 1142268"/>
                <a:gd name="connsiteX2" fmla="*/ 496464 w 993507"/>
                <a:gd name="connsiteY2" fmla="*/ 1142269 h 1142268"/>
                <a:gd name="connsiteX3" fmla="*/ 609297 w 993507"/>
                <a:gd name="connsiteY3" fmla="*/ 1077459 h 1142268"/>
                <a:gd name="connsiteX4" fmla="*/ 609297 w 993507"/>
                <a:gd name="connsiteY4" fmla="*/ 651568 h 1142268"/>
                <a:gd name="connsiteX5" fmla="*/ 993507 w 993507"/>
                <a:gd name="connsiteY5" fmla="*/ 430521 h 1142268"/>
                <a:gd name="connsiteX6" fmla="*/ 993507 w 993507"/>
                <a:gd name="connsiteY6" fmla="*/ 285278 h 1142268"/>
                <a:gd name="connsiteX7" fmla="*/ 496464 w 993507"/>
                <a:gd name="connsiteY7" fmla="*/ 0 h 11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507" h="1142268">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grpFill/>
            <a:ln w="5783"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E39C10F6-083F-C344-9F9C-F4F645E796E4}"/>
                </a:ext>
              </a:extLst>
            </p:cNvPr>
            <p:cNvSpPr/>
            <p:nvPr/>
          </p:nvSpPr>
          <p:spPr>
            <a:xfrm>
              <a:off x="6755427" y="4513902"/>
              <a:ext cx="1189662" cy="1302556"/>
            </a:xfrm>
            <a:custGeom>
              <a:avLst/>
              <a:gdLst>
                <a:gd name="connsiteX0" fmla="*/ 594831 w 1189662"/>
                <a:gd name="connsiteY0" fmla="*/ 0 h 1302556"/>
                <a:gd name="connsiteX1" fmla="*/ 919442 w 1189662"/>
                <a:gd name="connsiteY1" fmla="*/ 186906 h 1302556"/>
                <a:gd name="connsiteX2" fmla="*/ 853479 w 1189662"/>
                <a:gd name="connsiteY2" fmla="*/ 225098 h 1302556"/>
                <a:gd name="connsiteX3" fmla="*/ 528867 w 1189662"/>
                <a:gd name="connsiteY3" fmla="*/ 38191 h 1302556"/>
                <a:gd name="connsiteX4" fmla="*/ 594831 w 1189662"/>
                <a:gd name="connsiteY4" fmla="*/ 0 h 1302556"/>
                <a:gd name="connsiteX5" fmla="*/ 514402 w 1189662"/>
                <a:gd name="connsiteY5" fmla="*/ 46293 h 1302556"/>
                <a:gd name="connsiteX6" fmla="*/ 853479 w 1189662"/>
                <a:gd name="connsiteY6" fmla="*/ 241300 h 1302556"/>
                <a:gd name="connsiteX7" fmla="*/ 933908 w 1189662"/>
                <a:gd name="connsiteY7" fmla="*/ 195008 h 1302556"/>
                <a:gd name="connsiteX8" fmla="*/ 1189084 w 1189662"/>
                <a:gd name="connsiteY8" fmla="*/ 341986 h 1302556"/>
                <a:gd name="connsiteX9" fmla="*/ 1189084 w 1189662"/>
                <a:gd name="connsiteY9" fmla="*/ 942054 h 1302556"/>
                <a:gd name="connsiteX10" fmla="*/ 960525 w 1189662"/>
                <a:gd name="connsiteY10" fmla="*/ 810120 h 1302556"/>
                <a:gd name="connsiteX11" fmla="*/ 670053 w 1189662"/>
                <a:gd name="connsiteY11" fmla="*/ 977352 h 1302556"/>
                <a:gd name="connsiteX12" fmla="*/ 120934 w 1189662"/>
                <a:gd name="connsiteY12" fmla="*/ 661405 h 1302556"/>
                <a:gd name="connsiteX13" fmla="*/ 0 w 1189662"/>
                <a:gd name="connsiteY13" fmla="*/ 730844 h 1302556"/>
                <a:gd name="connsiteX14" fmla="*/ 0 w 1189662"/>
                <a:gd name="connsiteY14" fmla="*/ 341986 h 1302556"/>
                <a:gd name="connsiteX15" fmla="*/ 514402 w 1189662"/>
                <a:gd name="connsiteY15" fmla="*/ 46293 h 1302556"/>
                <a:gd name="connsiteX16" fmla="*/ 335027 w 1189662"/>
                <a:gd name="connsiteY16" fmla="*/ 634787 h 1302556"/>
                <a:gd name="connsiteX17" fmla="*/ 438023 w 1189662"/>
                <a:gd name="connsiteY17" fmla="*/ 575764 h 1302556"/>
                <a:gd name="connsiteX18" fmla="*/ 438023 w 1189662"/>
                <a:gd name="connsiteY18" fmla="*/ 457718 h 1302556"/>
                <a:gd name="connsiteX19" fmla="*/ 335027 w 1189662"/>
                <a:gd name="connsiteY19" fmla="*/ 398695 h 1302556"/>
                <a:gd name="connsiteX20" fmla="*/ 232031 w 1189662"/>
                <a:gd name="connsiteY20" fmla="*/ 457718 h 1302556"/>
                <a:gd name="connsiteX21" fmla="*/ 232031 w 1189662"/>
                <a:gd name="connsiteY21" fmla="*/ 575764 h 1302556"/>
                <a:gd name="connsiteX22" fmla="*/ 335027 w 1189662"/>
                <a:gd name="connsiteY22" fmla="*/ 634787 h 1302556"/>
                <a:gd name="connsiteX23" fmla="*/ 960525 w 1189662"/>
                <a:gd name="connsiteY23" fmla="*/ 829216 h 1302556"/>
                <a:gd name="connsiteX24" fmla="*/ 1189663 w 1189662"/>
                <a:gd name="connsiteY24" fmla="*/ 960571 h 1302556"/>
                <a:gd name="connsiteX25" fmla="*/ 1189663 w 1189662"/>
                <a:gd name="connsiteY25" fmla="*/ 1025380 h 1302556"/>
                <a:gd name="connsiteX26" fmla="*/ 707086 w 1189662"/>
                <a:gd name="connsiteY26" fmla="*/ 1302557 h 1302556"/>
                <a:gd name="connsiteX27" fmla="*/ 707086 w 1189662"/>
                <a:gd name="connsiteY27" fmla="*/ 997605 h 1302556"/>
                <a:gd name="connsiteX28" fmla="*/ 687412 w 1189662"/>
                <a:gd name="connsiteY28" fmla="*/ 986032 h 1302556"/>
                <a:gd name="connsiteX29" fmla="*/ 960525 w 1189662"/>
                <a:gd name="connsiteY29" fmla="*/ 829216 h 1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89662" h="1302556">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grpFill/>
            <a:ln w="5783"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4449A87C-2820-2A4C-96FA-D3A2A64975DE}"/>
                </a:ext>
              </a:extLst>
            </p:cNvPr>
            <p:cNvSpPr/>
            <p:nvPr/>
          </p:nvSpPr>
          <p:spPr>
            <a:xfrm>
              <a:off x="6482892" y="3025018"/>
              <a:ext cx="1099396" cy="1264365"/>
            </a:xfrm>
            <a:custGeom>
              <a:avLst/>
              <a:gdLst>
                <a:gd name="connsiteX0" fmla="*/ 549698 w 1099396"/>
                <a:gd name="connsiteY0" fmla="*/ 0 h 1264365"/>
                <a:gd name="connsiteX1" fmla="*/ 1099396 w 1099396"/>
                <a:gd name="connsiteY1" fmla="*/ 315947 h 1264365"/>
                <a:gd name="connsiteX2" fmla="*/ 1099396 w 1099396"/>
                <a:gd name="connsiteY2" fmla="*/ 947840 h 1264365"/>
                <a:gd name="connsiteX3" fmla="*/ 549698 w 1099396"/>
                <a:gd name="connsiteY3" fmla="*/ 1264366 h 1264365"/>
                <a:gd name="connsiteX4" fmla="*/ 0 w 1099396"/>
                <a:gd name="connsiteY4" fmla="*/ 947840 h 1264365"/>
                <a:gd name="connsiteX5" fmla="*/ 0 w 1099396"/>
                <a:gd name="connsiteY5" fmla="*/ 315947 h 126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396" h="1264365">
                  <a:moveTo>
                    <a:pt x="549698" y="0"/>
                  </a:moveTo>
                  <a:lnTo>
                    <a:pt x="1099396" y="315947"/>
                  </a:lnTo>
                  <a:lnTo>
                    <a:pt x="1099396" y="947840"/>
                  </a:lnTo>
                  <a:lnTo>
                    <a:pt x="549698" y="1264366"/>
                  </a:lnTo>
                  <a:lnTo>
                    <a:pt x="0" y="947840"/>
                  </a:lnTo>
                  <a:lnTo>
                    <a:pt x="0" y="315947"/>
                  </a:lnTo>
                  <a:close/>
                </a:path>
              </a:pathLst>
            </a:custGeom>
            <a:grpFill/>
            <a:ln w="5783"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6D48160E-AF7D-884B-B080-4B52CA5C2882}"/>
                </a:ext>
              </a:extLst>
            </p:cNvPr>
            <p:cNvSpPr/>
            <p:nvPr/>
          </p:nvSpPr>
          <p:spPr>
            <a:xfrm>
              <a:off x="10150825" y="2134464"/>
              <a:ext cx="1870709" cy="2048445"/>
            </a:xfrm>
            <a:custGeom>
              <a:avLst/>
              <a:gdLst>
                <a:gd name="connsiteX0" fmla="*/ 1079723 w 1870709"/>
                <a:gd name="connsiteY0" fmla="*/ 1551380 h 2048445"/>
                <a:gd name="connsiteX1" fmla="*/ 1110969 w 1870709"/>
                <a:gd name="connsiteY1" fmla="*/ 1569318 h 2048445"/>
                <a:gd name="connsiteX2" fmla="*/ 1110969 w 1870709"/>
                <a:gd name="connsiteY2" fmla="*/ 2048446 h 2048445"/>
                <a:gd name="connsiteX3" fmla="*/ 1870131 w 1870709"/>
                <a:gd name="connsiteY3" fmla="*/ 1612139 h 2048445"/>
                <a:gd name="connsiteX4" fmla="*/ 1870131 w 1870709"/>
                <a:gd name="connsiteY4" fmla="*/ 1510295 h 2048445"/>
                <a:gd name="connsiteX5" fmla="*/ 1510223 w 1870709"/>
                <a:gd name="connsiteY5" fmla="*/ 1303136 h 2048445"/>
                <a:gd name="connsiteX6" fmla="*/ 1079723 w 1870709"/>
                <a:gd name="connsiteY6" fmla="*/ 1551380 h 2048445"/>
                <a:gd name="connsiteX7" fmla="*/ 364537 w 1870709"/>
                <a:gd name="connsiteY7" fmla="*/ 905020 h 2048445"/>
                <a:gd name="connsiteX8" fmla="*/ 364537 w 1870709"/>
                <a:gd name="connsiteY8" fmla="*/ 719271 h 2048445"/>
                <a:gd name="connsiteX9" fmla="*/ 525974 w 1870709"/>
                <a:gd name="connsiteY9" fmla="*/ 626107 h 2048445"/>
                <a:gd name="connsiteX10" fmla="*/ 687412 w 1870709"/>
                <a:gd name="connsiteY10" fmla="*/ 719271 h 2048445"/>
                <a:gd name="connsiteX11" fmla="*/ 687412 w 1870709"/>
                <a:gd name="connsiteY11" fmla="*/ 905020 h 2048445"/>
                <a:gd name="connsiteX12" fmla="*/ 525974 w 1870709"/>
                <a:gd name="connsiteY12" fmla="*/ 998184 h 2048445"/>
                <a:gd name="connsiteX13" fmla="*/ 364537 w 1870709"/>
                <a:gd name="connsiteY13" fmla="*/ 905020 h 2048445"/>
                <a:gd name="connsiteX14" fmla="*/ 0 w 1870709"/>
                <a:gd name="connsiteY14" fmla="*/ 537572 h 2048445"/>
                <a:gd name="connsiteX15" fmla="*/ 0 w 1870709"/>
                <a:gd name="connsiteY15" fmla="*/ 1149213 h 2048445"/>
                <a:gd name="connsiteX16" fmla="*/ 190369 w 1870709"/>
                <a:gd name="connsiteY16" fmla="*/ 1039847 h 2048445"/>
                <a:gd name="connsiteX17" fmla="*/ 1054263 w 1870709"/>
                <a:gd name="connsiteY17" fmla="*/ 1536913 h 2048445"/>
                <a:gd name="connsiteX18" fmla="*/ 1510802 w 1870709"/>
                <a:gd name="connsiteY18" fmla="*/ 1274203 h 2048445"/>
                <a:gd name="connsiteX19" fmla="*/ 1870710 w 1870709"/>
                <a:gd name="connsiteY19" fmla="*/ 1481362 h 2048445"/>
                <a:gd name="connsiteX20" fmla="*/ 1870710 w 1870709"/>
                <a:gd name="connsiteY20" fmla="*/ 537572 h 2048445"/>
                <a:gd name="connsiteX21" fmla="*/ 1468562 w 1870709"/>
                <a:gd name="connsiteY21" fmla="*/ 306688 h 2048445"/>
                <a:gd name="connsiteX22" fmla="*/ 1341842 w 1870709"/>
                <a:gd name="connsiteY22" fmla="*/ 379599 h 2048445"/>
                <a:gd name="connsiteX23" fmla="*/ 808346 w 1870709"/>
                <a:gd name="connsiteY23" fmla="*/ 72911 h 2048445"/>
                <a:gd name="connsiteX24" fmla="*/ 0 w 1870709"/>
                <a:gd name="connsiteY24" fmla="*/ 537572 h 2048445"/>
                <a:gd name="connsiteX25" fmla="*/ 934487 w 1870709"/>
                <a:gd name="connsiteY25" fmla="*/ 0 h 2048445"/>
                <a:gd name="connsiteX26" fmla="*/ 830912 w 1870709"/>
                <a:gd name="connsiteY26" fmla="*/ 59602 h 2048445"/>
                <a:gd name="connsiteX27" fmla="*/ 1341263 w 1870709"/>
                <a:gd name="connsiteY27" fmla="*/ 352981 h 2048445"/>
                <a:gd name="connsiteX28" fmla="*/ 1445417 w 1870709"/>
                <a:gd name="connsiteY28" fmla="*/ 293379 h 2048445"/>
                <a:gd name="connsiteX29" fmla="*/ 934487 w 1870709"/>
                <a:gd name="connsiteY29" fmla="*/ 0 h 204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0709" h="2048445">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grpFill/>
            <a:ln w="5783"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EB4D2E3B-5A26-324D-AB4B-44C360B9DB79}"/>
                </a:ext>
              </a:extLst>
            </p:cNvPr>
            <p:cNvSpPr/>
            <p:nvPr/>
          </p:nvSpPr>
          <p:spPr>
            <a:xfrm>
              <a:off x="9691393" y="4561931"/>
              <a:ext cx="633020" cy="727372"/>
            </a:xfrm>
            <a:custGeom>
              <a:avLst/>
              <a:gdLst>
                <a:gd name="connsiteX0" fmla="*/ 316510 w 633020"/>
                <a:gd name="connsiteY0" fmla="*/ 0 h 727372"/>
                <a:gd name="connsiteX1" fmla="*/ 0 w 633020"/>
                <a:gd name="connsiteY1" fmla="*/ 181698 h 727372"/>
                <a:gd name="connsiteX2" fmla="*/ 0 w 633020"/>
                <a:gd name="connsiteY2" fmla="*/ 545674 h 727372"/>
                <a:gd name="connsiteX3" fmla="*/ 316510 w 633020"/>
                <a:gd name="connsiteY3" fmla="*/ 727372 h 727372"/>
                <a:gd name="connsiteX4" fmla="*/ 633021 w 633020"/>
                <a:gd name="connsiteY4" fmla="*/ 545674 h 727372"/>
                <a:gd name="connsiteX5" fmla="*/ 633021 w 633020"/>
                <a:gd name="connsiteY5" fmla="*/ 181698 h 7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20" h="727372">
                  <a:moveTo>
                    <a:pt x="316510" y="0"/>
                  </a:moveTo>
                  <a:lnTo>
                    <a:pt x="0" y="181698"/>
                  </a:lnTo>
                  <a:lnTo>
                    <a:pt x="0" y="545674"/>
                  </a:lnTo>
                  <a:lnTo>
                    <a:pt x="316510" y="727372"/>
                  </a:lnTo>
                  <a:lnTo>
                    <a:pt x="633021" y="545674"/>
                  </a:lnTo>
                  <a:lnTo>
                    <a:pt x="633021" y="181698"/>
                  </a:lnTo>
                  <a:close/>
                </a:path>
              </a:pathLst>
            </a:custGeom>
            <a:grpFill/>
            <a:ln w="5783"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F9028DAC-179C-864C-BE98-E944EC9BEB62}"/>
                </a:ext>
              </a:extLst>
            </p:cNvPr>
            <p:cNvSpPr/>
            <p:nvPr/>
          </p:nvSpPr>
          <p:spPr>
            <a:xfrm>
              <a:off x="8617255" y="2647155"/>
              <a:ext cx="1470876" cy="1690836"/>
            </a:xfrm>
            <a:custGeom>
              <a:avLst/>
              <a:gdLst>
                <a:gd name="connsiteX0" fmla="*/ 735439 w 1470876"/>
                <a:gd name="connsiteY0" fmla="*/ 0 h 1690836"/>
                <a:gd name="connsiteX1" fmla="*/ 1470877 w 1470876"/>
                <a:gd name="connsiteY1" fmla="*/ 422998 h 1690836"/>
                <a:gd name="connsiteX2" fmla="*/ 1470877 w 1470876"/>
                <a:gd name="connsiteY2" fmla="*/ 637680 h 1690836"/>
                <a:gd name="connsiteX3" fmla="*/ 902662 w 1470876"/>
                <a:gd name="connsiteY3" fmla="*/ 964621 h 1690836"/>
                <a:gd name="connsiteX4" fmla="*/ 902662 w 1470876"/>
                <a:gd name="connsiteY4" fmla="*/ 1594779 h 1690836"/>
                <a:gd name="connsiteX5" fmla="*/ 735439 w 1470876"/>
                <a:gd name="connsiteY5" fmla="*/ 1690836 h 1690836"/>
                <a:gd name="connsiteX6" fmla="*/ 0 w 1470876"/>
                <a:gd name="connsiteY6" fmla="*/ 1267838 h 1690836"/>
                <a:gd name="connsiteX7" fmla="*/ 0 w 1470876"/>
                <a:gd name="connsiteY7" fmla="*/ 422998 h 16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0876" h="1690836">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grpFill/>
            <a:ln w="5783" cap="flat">
              <a:noFill/>
              <a:prstDash val="solid"/>
              <a:miter/>
            </a:ln>
          </p:spPr>
          <p:txBody>
            <a:bodyPr rtlCol="0" anchor="ctr"/>
            <a:lstStyle/>
            <a:p>
              <a:endParaRPr lang="en-US" dirty="0"/>
            </a:p>
          </p:txBody>
        </p:sp>
      </p:grpSp>
      <p:sp>
        <p:nvSpPr>
          <p:cNvPr id="35" name="Google Shape;108;p1">
            <a:extLst>
              <a:ext uri="{FF2B5EF4-FFF2-40B4-BE49-F238E27FC236}">
                <a16:creationId xmlns:a16="http://schemas.microsoft.com/office/drawing/2014/main" id="{7FE186F5-E0D9-CE43-93A9-AB63836AF895}"/>
              </a:ext>
            </a:extLst>
          </p:cNvPr>
          <p:cNvSpPr txBox="1"/>
          <p:nvPr userDrawn="1"/>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jointheexchange</a:t>
            </a:r>
            <a:r>
              <a:rPr lang="en-GB" sz="1200" dirty="0" err="1">
                <a:solidFill>
                  <a:schemeClr val="tx1">
                    <a:lumMod val="75000"/>
                    <a:lumOff val="25000"/>
                  </a:schemeClr>
                </a:solidFill>
                <a:latin typeface="Oswald" pitchFamily="2" charset="77"/>
                <a:ea typeface="Oswald"/>
                <a:cs typeface="Oswald"/>
                <a:sym typeface="Oswald"/>
              </a:rPr>
              <a:t>.co.uk</a:t>
            </a:r>
            <a:endParaRPr lang="en-GB" sz="1200" dirty="0">
              <a:solidFill>
                <a:schemeClr val="tx1">
                  <a:lumMod val="75000"/>
                  <a:lumOff val="25000"/>
                </a:schemeClr>
              </a:solidFill>
              <a:latin typeface="Oswald" pitchFamily="2" charset="77"/>
              <a:ea typeface="Oswald"/>
              <a:cs typeface="Oswald"/>
              <a:sym typeface="Oswald"/>
            </a:endParaRPr>
          </a:p>
        </p:txBody>
      </p:sp>
      <p:sp>
        <p:nvSpPr>
          <p:cNvPr id="36" name="Google Shape;108;p1">
            <a:extLst>
              <a:ext uri="{FF2B5EF4-FFF2-40B4-BE49-F238E27FC236}">
                <a16:creationId xmlns:a16="http://schemas.microsoft.com/office/drawing/2014/main" id="{5607822B-35A0-0B4A-BAA3-DB381809FB54}"/>
              </a:ext>
            </a:extLst>
          </p:cNvPr>
          <p:cNvSpPr txBox="1"/>
          <p:nvPr userDrawn="1"/>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drugscience</a:t>
            </a:r>
            <a:r>
              <a:rPr lang="en-GB" sz="1200" b="0" i="0" dirty="0" err="1">
                <a:solidFill>
                  <a:schemeClr val="tx1">
                    <a:lumMod val="75000"/>
                    <a:lumOff val="25000"/>
                  </a:schemeClr>
                </a:solidFill>
                <a:latin typeface="Oswald" pitchFamily="2" charset="77"/>
                <a:ea typeface="Oswald"/>
                <a:cs typeface="Oswald"/>
                <a:sym typeface="Oswald"/>
              </a:rPr>
              <a:t>.org.uk</a:t>
            </a:r>
            <a:endParaRPr lang="en-GB" sz="1200" b="0" i="0" dirty="0">
              <a:solidFill>
                <a:schemeClr val="tx1">
                  <a:lumMod val="75000"/>
                  <a:lumOff val="25000"/>
                </a:schemeClr>
              </a:solidFill>
              <a:latin typeface="Oswald" pitchFamily="2" charset="77"/>
              <a:ea typeface="Oswald"/>
              <a:cs typeface="Oswald"/>
              <a:sym typeface="Oswald"/>
            </a:endParaRPr>
          </a:p>
        </p:txBody>
      </p:sp>
    </p:spTree>
    <p:extLst>
      <p:ext uri="{BB962C8B-B14F-4D97-AF65-F5344CB8AC3E}">
        <p14:creationId xmlns:p14="http://schemas.microsoft.com/office/powerpoint/2010/main" val="400028085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grpSp>
        <p:nvGrpSpPr>
          <p:cNvPr id="10" name="Graphic 2">
            <a:extLst>
              <a:ext uri="{FF2B5EF4-FFF2-40B4-BE49-F238E27FC236}">
                <a16:creationId xmlns:a16="http://schemas.microsoft.com/office/drawing/2014/main" id="{7874286A-CA8D-F949-A017-AAB464283878}"/>
              </a:ext>
            </a:extLst>
          </p:cNvPr>
          <p:cNvGrpSpPr/>
          <p:nvPr userDrawn="1"/>
        </p:nvGrpSpPr>
        <p:grpSpPr>
          <a:xfrm>
            <a:off x="4666374" y="1025719"/>
            <a:ext cx="7659851" cy="4673591"/>
            <a:chOff x="5681490" y="2134464"/>
            <a:chExt cx="6340044" cy="3868322"/>
          </a:xfrm>
          <a:solidFill>
            <a:srgbClr val="FF61FA">
              <a:alpha val="9804"/>
            </a:srgbClr>
          </a:solidFill>
        </p:grpSpPr>
        <p:sp>
          <p:nvSpPr>
            <p:cNvPr id="11" name="Freeform 10">
              <a:extLst>
                <a:ext uri="{FF2B5EF4-FFF2-40B4-BE49-F238E27FC236}">
                  <a16:creationId xmlns:a16="http://schemas.microsoft.com/office/drawing/2014/main" id="{B16D4DBB-5F6E-B648-BEEB-1F54BFED377E}"/>
                </a:ext>
              </a:extLst>
            </p:cNvPr>
            <p:cNvSpPr/>
            <p:nvPr/>
          </p:nvSpPr>
          <p:spPr>
            <a:xfrm>
              <a:off x="7071937" y="3520348"/>
              <a:ext cx="1073936" cy="1234854"/>
            </a:xfrm>
            <a:custGeom>
              <a:avLst/>
              <a:gdLst>
                <a:gd name="connsiteX0" fmla="*/ 536968 w 1073936"/>
                <a:gd name="connsiteY0" fmla="*/ 0 h 1234854"/>
                <a:gd name="connsiteX1" fmla="*/ 1073937 w 1073936"/>
                <a:gd name="connsiteY1" fmla="*/ 308424 h 1234854"/>
                <a:gd name="connsiteX2" fmla="*/ 1073937 w 1073936"/>
                <a:gd name="connsiteY2" fmla="*/ 925851 h 1234854"/>
                <a:gd name="connsiteX3" fmla="*/ 617398 w 1073936"/>
                <a:gd name="connsiteY3" fmla="*/ 1188562 h 1234854"/>
                <a:gd name="connsiteX4" fmla="*/ 536968 w 1073936"/>
                <a:gd name="connsiteY4" fmla="*/ 1234854 h 1234854"/>
                <a:gd name="connsiteX5" fmla="*/ 197891 w 1073936"/>
                <a:gd name="connsiteY5" fmla="*/ 1039847 h 1234854"/>
                <a:gd name="connsiteX6" fmla="*/ 0 w 1073936"/>
                <a:gd name="connsiteY6" fmla="*/ 925851 h 1234854"/>
                <a:gd name="connsiteX7" fmla="*/ 0 w 1073936"/>
                <a:gd name="connsiteY7" fmla="*/ 309003 h 1234854"/>
                <a:gd name="connsiteX8" fmla="*/ 536968 w 1073936"/>
                <a:gd name="connsiteY8" fmla="*/ 0 h 1234854"/>
                <a:gd name="connsiteX9" fmla="*/ 602932 w 1073936"/>
                <a:gd name="connsiteY9" fmla="*/ 1180460 h 1234854"/>
                <a:gd name="connsiteX10" fmla="*/ 1059471 w 1073936"/>
                <a:gd name="connsiteY10" fmla="*/ 917750 h 1234854"/>
                <a:gd name="connsiteX11" fmla="*/ 1059471 w 1073936"/>
                <a:gd name="connsiteY11" fmla="*/ 317104 h 1234854"/>
                <a:gd name="connsiteX12" fmla="*/ 536968 w 1073936"/>
                <a:gd name="connsiteY12" fmla="*/ 16781 h 1234854"/>
                <a:gd name="connsiteX13" fmla="*/ 14466 w 1073936"/>
                <a:gd name="connsiteY13" fmla="*/ 317104 h 1234854"/>
                <a:gd name="connsiteX14" fmla="*/ 14466 w 1073936"/>
                <a:gd name="connsiteY14" fmla="*/ 917750 h 1234854"/>
                <a:gd name="connsiteX15" fmla="*/ 212357 w 1073936"/>
                <a:gd name="connsiteY15" fmla="*/ 1031746 h 1234854"/>
                <a:gd name="connsiteX16" fmla="*/ 536968 w 1073936"/>
                <a:gd name="connsiteY16" fmla="*/ 1218652 h 1234854"/>
                <a:gd name="connsiteX17" fmla="*/ 602932 w 1073936"/>
                <a:gd name="connsiteY17" fmla="*/ 1180460 h 12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936" h="1234854">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grpFill/>
            <a:ln w="578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76A4BD7-FB41-7047-9843-C2319787CE61}"/>
                </a:ext>
              </a:extLst>
            </p:cNvPr>
            <p:cNvSpPr/>
            <p:nvPr/>
          </p:nvSpPr>
          <p:spPr>
            <a:xfrm>
              <a:off x="5681490" y="4860518"/>
              <a:ext cx="993507" cy="1142268"/>
            </a:xfrm>
            <a:custGeom>
              <a:avLst/>
              <a:gdLst>
                <a:gd name="connsiteX0" fmla="*/ 0 w 993507"/>
                <a:gd name="connsiteY0" fmla="*/ 285278 h 1142268"/>
                <a:gd name="connsiteX1" fmla="*/ 0 w 993507"/>
                <a:gd name="connsiteY1" fmla="*/ 856413 h 1142268"/>
                <a:gd name="connsiteX2" fmla="*/ 496464 w 993507"/>
                <a:gd name="connsiteY2" fmla="*/ 1142269 h 1142268"/>
                <a:gd name="connsiteX3" fmla="*/ 609297 w 993507"/>
                <a:gd name="connsiteY3" fmla="*/ 1077459 h 1142268"/>
                <a:gd name="connsiteX4" fmla="*/ 609297 w 993507"/>
                <a:gd name="connsiteY4" fmla="*/ 651568 h 1142268"/>
                <a:gd name="connsiteX5" fmla="*/ 993507 w 993507"/>
                <a:gd name="connsiteY5" fmla="*/ 430521 h 1142268"/>
                <a:gd name="connsiteX6" fmla="*/ 993507 w 993507"/>
                <a:gd name="connsiteY6" fmla="*/ 285278 h 1142268"/>
                <a:gd name="connsiteX7" fmla="*/ 496464 w 993507"/>
                <a:gd name="connsiteY7" fmla="*/ 0 h 11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507" h="1142268">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grpFill/>
            <a:ln w="5783"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BB7F86F3-6125-E245-AD66-C63E3C21F77B}"/>
                </a:ext>
              </a:extLst>
            </p:cNvPr>
            <p:cNvSpPr/>
            <p:nvPr/>
          </p:nvSpPr>
          <p:spPr>
            <a:xfrm>
              <a:off x="6755427" y="4513902"/>
              <a:ext cx="1189662" cy="1302556"/>
            </a:xfrm>
            <a:custGeom>
              <a:avLst/>
              <a:gdLst>
                <a:gd name="connsiteX0" fmla="*/ 594831 w 1189662"/>
                <a:gd name="connsiteY0" fmla="*/ 0 h 1302556"/>
                <a:gd name="connsiteX1" fmla="*/ 919442 w 1189662"/>
                <a:gd name="connsiteY1" fmla="*/ 186906 h 1302556"/>
                <a:gd name="connsiteX2" fmla="*/ 853479 w 1189662"/>
                <a:gd name="connsiteY2" fmla="*/ 225098 h 1302556"/>
                <a:gd name="connsiteX3" fmla="*/ 528867 w 1189662"/>
                <a:gd name="connsiteY3" fmla="*/ 38191 h 1302556"/>
                <a:gd name="connsiteX4" fmla="*/ 594831 w 1189662"/>
                <a:gd name="connsiteY4" fmla="*/ 0 h 1302556"/>
                <a:gd name="connsiteX5" fmla="*/ 514402 w 1189662"/>
                <a:gd name="connsiteY5" fmla="*/ 46293 h 1302556"/>
                <a:gd name="connsiteX6" fmla="*/ 853479 w 1189662"/>
                <a:gd name="connsiteY6" fmla="*/ 241300 h 1302556"/>
                <a:gd name="connsiteX7" fmla="*/ 933908 w 1189662"/>
                <a:gd name="connsiteY7" fmla="*/ 195008 h 1302556"/>
                <a:gd name="connsiteX8" fmla="*/ 1189084 w 1189662"/>
                <a:gd name="connsiteY8" fmla="*/ 341986 h 1302556"/>
                <a:gd name="connsiteX9" fmla="*/ 1189084 w 1189662"/>
                <a:gd name="connsiteY9" fmla="*/ 942054 h 1302556"/>
                <a:gd name="connsiteX10" fmla="*/ 960525 w 1189662"/>
                <a:gd name="connsiteY10" fmla="*/ 810120 h 1302556"/>
                <a:gd name="connsiteX11" fmla="*/ 670053 w 1189662"/>
                <a:gd name="connsiteY11" fmla="*/ 977352 h 1302556"/>
                <a:gd name="connsiteX12" fmla="*/ 120934 w 1189662"/>
                <a:gd name="connsiteY12" fmla="*/ 661405 h 1302556"/>
                <a:gd name="connsiteX13" fmla="*/ 0 w 1189662"/>
                <a:gd name="connsiteY13" fmla="*/ 730844 h 1302556"/>
                <a:gd name="connsiteX14" fmla="*/ 0 w 1189662"/>
                <a:gd name="connsiteY14" fmla="*/ 341986 h 1302556"/>
                <a:gd name="connsiteX15" fmla="*/ 514402 w 1189662"/>
                <a:gd name="connsiteY15" fmla="*/ 46293 h 1302556"/>
                <a:gd name="connsiteX16" fmla="*/ 335027 w 1189662"/>
                <a:gd name="connsiteY16" fmla="*/ 634787 h 1302556"/>
                <a:gd name="connsiteX17" fmla="*/ 438023 w 1189662"/>
                <a:gd name="connsiteY17" fmla="*/ 575764 h 1302556"/>
                <a:gd name="connsiteX18" fmla="*/ 438023 w 1189662"/>
                <a:gd name="connsiteY18" fmla="*/ 457718 h 1302556"/>
                <a:gd name="connsiteX19" fmla="*/ 335027 w 1189662"/>
                <a:gd name="connsiteY19" fmla="*/ 398695 h 1302556"/>
                <a:gd name="connsiteX20" fmla="*/ 232031 w 1189662"/>
                <a:gd name="connsiteY20" fmla="*/ 457718 h 1302556"/>
                <a:gd name="connsiteX21" fmla="*/ 232031 w 1189662"/>
                <a:gd name="connsiteY21" fmla="*/ 575764 h 1302556"/>
                <a:gd name="connsiteX22" fmla="*/ 335027 w 1189662"/>
                <a:gd name="connsiteY22" fmla="*/ 634787 h 1302556"/>
                <a:gd name="connsiteX23" fmla="*/ 960525 w 1189662"/>
                <a:gd name="connsiteY23" fmla="*/ 829216 h 1302556"/>
                <a:gd name="connsiteX24" fmla="*/ 1189663 w 1189662"/>
                <a:gd name="connsiteY24" fmla="*/ 960571 h 1302556"/>
                <a:gd name="connsiteX25" fmla="*/ 1189663 w 1189662"/>
                <a:gd name="connsiteY25" fmla="*/ 1025380 h 1302556"/>
                <a:gd name="connsiteX26" fmla="*/ 707086 w 1189662"/>
                <a:gd name="connsiteY26" fmla="*/ 1302557 h 1302556"/>
                <a:gd name="connsiteX27" fmla="*/ 707086 w 1189662"/>
                <a:gd name="connsiteY27" fmla="*/ 997605 h 1302556"/>
                <a:gd name="connsiteX28" fmla="*/ 687412 w 1189662"/>
                <a:gd name="connsiteY28" fmla="*/ 986032 h 1302556"/>
                <a:gd name="connsiteX29" fmla="*/ 960525 w 1189662"/>
                <a:gd name="connsiteY29" fmla="*/ 829216 h 1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89662" h="1302556">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grpFill/>
            <a:ln w="578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93B5AE7-2A00-C24D-BE1E-BE95866A5F90}"/>
                </a:ext>
              </a:extLst>
            </p:cNvPr>
            <p:cNvSpPr/>
            <p:nvPr/>
          </p:nvSpPr>
          <p:spPr>
            <a:xfrm>
              <a:off x="6482892" y="3025018"/>
              <a:ext cx="1099396" cy="1264365"/>
            </a:xfrm>
            <a:custGeom>
              <a:avLst/>
              <a:gdLst>
                <a:gd name="connsiteX0" fmla="*/ 549698 w 1099396"/>
                <a:gd name="connsiteY0" fmla="*/ 0 h 1264365"/>
                <a:gd name="connsiteX1" fmla="*/ 1099396 w 1099396"/>
                <a:gd name="connsiteY1" fmla="*/ 315947 h 1264365"/>
                <a:gd name="connsiteX2" fmla="*/ 1099396 w 1099396"/>
                <a:gd name="connsiteY2" fmla="*/ 947840 h 1264365"/>
                <a:gd name="connsiteX3" fmla="*/ 549698 w 1099396"/>
                <a:gd name="connsiteY3" fmla="*/ 1264366 h 1264365"/>
                <a:gd name="connsiteX4" fmla="*/ 0 w 1099396"/>
                <a:gd name="connsiteY4" fmla="*/ 947840 h 1264365"/>
                <a:gd name="connsiteX5" fmla="*/ 0 w 1099396"/>
                <a:gd name="connsiteY5" fmla="*/ 315947 h 126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396" h="1264365">
                  <a:moveTo>
                    <a:pt x="549698" y="0"/>
                  </a:moveTo>
                  <a:lnTo>
                    <a:pt x="1099396" y="315947"/>
                  </a:lnTo>
                  <a:lnTo>
                    <a:pt x="1099396" y="947840"/>
                  </a:lnTo>
                  <a:lnTo>
                    <a:pt x="549698" y="1264366"/>
                  </a:lnTo>
                  <a:lnTo>
                    <a:pt x="0" y="947840"/>
                  </a:lnTo>
                  <a:lnTo>
                    <a:pt x="0" y="315947"/>
                  </a:lnTo>
                  <a:close/>
                </a:path>
              </a:pathLst>
            </a:custGeom>
            <a:grpFill/>
            <a:ln w="5783"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6C54682C-52E1-D444-AFA3-ACFB339D17D2}"/>
                </a:ext>
              </a:extLst>
            </p:cNvPr>
            <p:cNvSpPr/>
            <p:nvPr/>
          </p:nvSpPr>
          <p:spPr>
            <a:xfrm>
              <a:off x="10150825" y="2134464"/>
              <a:ext cx="1870709" cy="2048445"/>
            </a:xfrm>
            <a:custGeom>
              <a:avLst/>
              <a:gdLst>
                <a:gd name="connsiteX0" fmla="*/ 1079723 w 1870709"/>
                <a:gd name="connsiteY0" fmla="*/ 1551380 h 2048445"/>
                <a:gd name="connsiteX1" fmla="*/ 1110969 w 1870709"/>
                <a:gd name="connsiteY1" fmla="*/ 1569318 h 2048445"/>
                <a:gd name="connsiteX2" fmla="*/ 1110969 w 1870709"/>
                <a:gd name="connsiteY2" fmla="*/ 2048446 h 2048445"/>
                <a:gd name="connsiteX3" fmla="*/ 1870131 w 1870709"/>
                <a:gd name="connsiteY3" fmla="*/ 1612139 h 2048445"/>
                <a:gd name="connsiteX4" fmla="*/ 1870131 w 1870709"/>
                <a:gd name="connsiteY4" fmla="*/ 1510295 h 2048445"/>
                <a:gd name="connsiteX5" fmla="*/ 1510223 w 1870709"/>
                <a:gd name="connsiteY5" fmla="*/ 1303136 h 2048445"/>
                <a:gd name="connsiteX6" fmla="*/ 1079723 w 1870709"/>
                <a:gd name="connsiteY6" fmla="*/ 1551380 h 2048445"/>
                <a:gd name="connsiteX7" fmla="*/ 364537 w 1870709"/>
                <a:gd name="connsiteY7" fmla="*/ 905020 h 2048445"/>
                <a:gd name="connsiteX8" fmla="*/ 364537 w 1870709"/>
                <a:gd name="connsiteY8" fmla="*/ 719271 h 2048445"/>
                <a:gd name="connsiteX9" fmla="*/ 525974 w 1870709"/>
                <a:gd name="connsiteY9" fmla="*/ 626107 h 2048445"/>
                <a:gd name="connsiteX10" fmla="*/ 687412 w 1870709"/>
                <a:gd name="connsiteY10" fmla="*/ 719271 h 2048445"/>
                <a:gd name="connsiteX11" fmla="*/ 687412 w 1870709"/>
                <a:gd name="connsiteY11" fmla="*/ 905020 h 2048445"/>
                <a:gd name="connsiteX12" fmla="*/ 525974 w 1870709"/>
                <a:gd name="connsiteY12" fmla="*/ 998184 h 2048445"/>
                <a:gd name="connsiteX13" fmla="*/ 364537 w 1870709"/>
                <a:gd name="connsiteY13" fmla="*/ 905020 h 2048445"/>
                <a:gd name="connsiteX14" fmla="*/ 0 w 1870709"/>
                <a:gd name="connsiteY14" fmla="*/ 537572 h 2048445"/>
                <a:gd name="connsiteX15" fmla="*/ 0 w 1870709"/>
                <a:gd name="connsiteY15" fmla="*/ 1149213 h 2048445"/>
                <a:gd name="connsiteX16" fmla="*/ 190369 w 1870709"/>
                <a:gd name="connsiteY16" fmla="*/ 1039847 h 2048445"/>
                <a:gd name="connsiteX17" fmla="*/ 1054263 w 1870709"/>
                <a:gd name="connsiteY17" fmla="*/ 1536913 h 2048445"/>
                <a:gd name="connsiteX18" fmla="*/ 1510802 w 1870709"/>
                <a:gd name="connsiteY18" fmla="*/ 1274203 h 2048445"/>
                <a:gd name="connsiteX19" fmla="*/ 1870710 w 1870709"/>
                <a:gd name="connsiteY19" fmla="*/ 1481362 h 2048445"/>
                <a:gd name="connsiteX20" fmla="*/ 1870710 w 1870709"/>
                <a:gd name="connsiteY20" fmla="*/ 537572 h 2048445"/>
                <a:gd name="connsiteX21" fmla="*/ 1468562 w 1870709"/>
                <a:gd name="connsiteY21" fmla="*/ 306688 h 2048445"/>
                <a:gd name="connsiteX22" fmla="*/ 1341842 w 1870709"/>
                <a:gd name="connsiteY22" fmla="*/ 379599 h 2048445"/>
                <a:gd name="connsiteX23" fmla="*/ 808346 w 1870709"/>
                <a:gd name="connsiteY23" fmla="*/ 72911 h 2048445"/>
                <a:gd name="connsiteX24" fmla="*/ 0 w 1870709"/>
                <a:gd name="connsiteY24" fmla="*/ 537572 h 2048445"/>
                <a:gd name="connsiteX25" fmla="*/ 934487 w 1870709"/>
                <a:gd name="connsiteY25" fmla="*/ 0 h 2048445"/>
                <a:gd name="connsiteX26" fmla="*/ 830912 w 1870709"/>
                <a:gd name="connsiteY26" fmla="*/ 59602 h 2048445"/>
                <a:gd name="connsiteX27" fmla="*/ 1341263 w 1870709"/>
                <a:gd name="connsiteY27" fmla="*/ 352981 h 2048445"/>
                <a:gd name="connsiteX28" fmla="*/ 1445417 w 1870709"/>
                <a:gd name="connsiteY28" fmla="*/ 293379 h 2048445"/>
                <a:gd name="connsiteX29" fmla="*/ 934487 w 1870709"/>
                <a:gd name="connsiteY29" fmla="*/ 0 h 204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0709" h="2048445">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grpFill/>
            <a:ln w="5783"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232CEEF7-F30A-004C-8201-B9851300FCA4}"/>
                </a:ext>
              </a:extLst>
            </p:cNvPr>
            <p:cNvSpPr/>
            <p:nvPr/>
          </p:nvSpPr>
          <p:spPr>
            <a:xfrm>
              <a:off x="9691393" y="4561931"/>
              <a:ext cx="633020" cy="727372"/>
            </a:xfrm>
            <a:custGeom>
              <a:avLst/>
              <a:gdLst>
                <a:gd name="connsiteX0" fmla="*/ 316510 w 633020"/>
                <a:gd name="connsiteY0" fmla="*/ 0 h 727372"/>
                <a:gd name="connsiteX1" fmla="*/ 0 w 633020"/>
                <a:gd name="connsiteY1" fmla="*/ 181698 h 727372"/>
                <a:gd name="connsiteX2" fmla="*/ 0 w 633020"/>
                <a:gd name="connsiteY2" fmla="*/ 545674 h 727372"/>
                <a:gd name="connsiteX3" fmla="*/ 316510 w 633020"/>
                <a:gd name="connsiteY3" fmla="*/ 727372 h 727372"/>
                <a:gd name="connsiteX4" fmla="*/ 633021 w 633020"/>
                <a:gd name="connsiteY4" fmla="*/ 545674 h 727372"/>
                <a:gd name="connsiteX5" fmla="*/ 633021 w 633020"/>
                <a:gd name="connsiteY5" fmla="*/ 181698 h 7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20" h="727372">
                  <a:moveTo>
                    <a:pt x="316510" y="0"/>
                  </a:moveTo>
                  <a:lnTo>
                    <a:pt x="0" y="181698"/>
                  </a:lnTo>
                  <a:lnTo>
                    <a:pt x="0" y="545674"/>
                  </a:lnTo>
                  <a:lnTo>
                    <a:pt x="316510" y="727372"/>
                  </a:lnTo>
                  <a:lnTo>
                    <a:pt x="633021" y="545674"/>
                  </a:lnTo>
                  <a:lnTo>
                    <a:pt x="633021" y="181698"/>
                  </a:lnTo>
                  <a:close/>
                </a:path>
              </a:pathLst>
            </a:custGeom>
            <a:grpFill/>
            <a:ln w="5783"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67AEEC49-E057-7545-8775-C8A65C646241}"/>
                </a:ext>
              </a:extLst>
            </p:cNvPr>
            <p:cNvSpPr/>
            <p:nvPr/>
          </p:nvSpPr>
          <p:spPr>
            <a:xfrm>
              <a:off x="8617255" y="2647155"/>
              <a:ext cx="1470876" cy="1690836"/>
            </a:xfrm>
            <a:custGeom>
              <a:avLst/>
              <a:gdLst>
                <a:gd name="connsiteX0" fmla="*/ 735439 w 1470876"/>
                <a:gd name="connsiteY0" fmla="*/ 0 h 1690836"/>
                <a:gd name="connsiteX1" fmla="*/ 1470877 w 1470876"/>
                <a:gd name="connsiteY1" fmla="*/ 422998 h 1690836"/>
                <a:gd name="connsiteX2" fmla="*/ 1470877 w 1470876"/>
                <a:gd name="connsiteY2" fmla="*/ 637680 h 1690836"/>
                <a:gd name="connsiteX3" fmla="*/ 902662 w 1470876"/>
                <a:gd name="connsiteY3" fmla="*/ 964621 h 1690836"/>
                <a:gd name="connsiteX4" fmla="*/ 902662 w 1470876"/>
                <a:gd name="connsiteY4" fmla="*/ 1594779 h 1690836"/>
                <a:gd name="connsiteX5" fmla="*/ 735439 w 1470876"/>
                <a:gd name="connsiteY5" fmla="*/ 1690836 h 1690836"/>
                <a:gd name="connsiteX6" fmla="*/ 0 w 1470876"/>
                <a:gd name="connsiteY6" fmla="*/ 1267838 h 1690836"/>
                <a:gd name="connsiteX7" fmla="*/ 0 w 1470876"/>
                <a:gd name="connsiteY7" fmla="*/ 422998 h 16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0876" h="1690836">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grpFill/>
            <a:ln w="5783"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9762798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79" userDrawn="1">
          <p15:clr>
            <a:srgbClr val="F26B43"/>
          </p15:clr>
        </p15:guide>
        <p15:guide id="2" pos="740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HUngLgGRJpo?feature=oembed" TargetMode="Externa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https://www.youtube.com/embed/VpYJbxFgE54?feature=oembed" TargetMode="Externa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ideo" Target="https://www.youtube.com/embed/Dg5wipSWLnU?feature=oembed" TargetMode="Externa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www.youtube.com/embed/0u5Ac0aDH3E?feature=oembed" TargetMode="Externa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talkaboutalcohol.com/" TargetMode="External"/><Relationship Id="rId18" Type="http://schemas.openxmlformats.org/officeDocument/2006/relationships/hyperlink" Target="http://youngminds.org.uk/" TargetMode="External"/><Relationship Id="rId3" Type="http://schemas.openxmlformats.org/officeDocument/2006/relationships/image" Target="../media/image35.jpg"/><Relationship Id="rId7" Type="http://schemas.openxmlformats.org/officeDocument/2006/relationships/image" Target="../media/image39.png"/><Relationship Id="rId12" Type="http://schemas.openxmlformats.org/officeDocument/2006/relationships/hyperlink" Target="http://drugscience.org.uk/" TargetMode="External"/><Relationship Id="rId17" Type="http://schemas.openxmlformats.org/officeDocument/2006/relationships/hyperlink" Target="http://riseabove.org.uk/" TargetMode="External"/><Relationship Id="rId2" Type="http://schemas.openxmlformats.org/officeDocument/2006/relationships/notesSlide" Target="../notesSlides/notesSlide12.xml"/><Relationship Id="rId16" Type="http://schemas.openxmlformats.org/officeDocument/2006/relationships/hyperlink" Target="nhsgo.uk" TargetMode="External"/><Relationship Id="rId20" Type="http://schemas.openxmlformats.org/officeDocument/2006/relationships/image" Target="../media/image2.svg"/><Relationship Id="rId1" Type="http://schemas.openxmlformats.org/officeDocument/2006/relationships/slideLayout" Target="../slideLayouts/slideLayout5.xml"/><Relationship Id="rId6" Type="http://schemas.openxmlformats.org/officeDocument/2006/relationships/image" Target="../media/image38.jpg"/><Relationship Id="rId11" Type="http://schemas.openxmlformats.org/officeDocument/2006/relationships/hyperlink" Target="http://www.dsmfoundation.org.uk/" TargetMode="External"/><Relationship Id="rId5" Type="http://schemas.openxmlformats.org/officeDocument/2006/relationships/image" Target="../media/image37.jpg"/><Relationship Id="rId15" Type="http://schemas.openxmlformats.org/officeDocument/2006/relationships/hyperlink" Target="ithappens.education" TargetMode="External"/><Relationship Id="rId10" Type="http://schemas.openxmlformats.org/officeDocument/2006/relationships/image" Target="../media/image42.png"/><Relationship Id="rId19" Type="http://schemas.openxmlformats.org/officeDocument/2006/relationships/image" Target="../media/image1.png"/><Relationship Id="rId4" Type="http://schemas.openxmlformats.org/officeDocument/2006/relationships/image" Target="../media/image36.jpg"/><Relationship Id="rId9" Type="http://schemas.openxmlformats.org/officeDocument/2006/relationships/image" Target="../media/image41.png"/><Relationship Id="rId14" Type="http://schemas.openxmlformats.org/officeDocument/2006/relationships/hyperlink" Target="http://themix.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I_4wLrH2Dbo?feature=oembed" TargetMode="External"/><Relationship Id="rId5" Type="http://schemas.openxmlformats.org/officeDocument/2006/relationships/image" Target="../media/image11.jpe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7xFVTd0K0A0?feature=oembed"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video" Target="https://www.youtube.com/embed/qPJqOH5NwDc?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VRIzKZbjVlE?feature=oembed" TargetMode="External"/><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4;p4">
            <a:extLst>
              <a:ext uri="{FF2B5EF4-FFF2-40B4-BE49-F238E27FC236}">
                <a16:creationId xmlns:a16="http://schemas.microsoft.com/office/drawing/2014/main" id="{B650C9B7-8B69-B543-A103-E3FF7F59503E}"/>
              </a:ext>
            </a:extLst>
          </p:cNvPr>
          <p:cNvPicPr preferRelativeResize="0"/>
          <p:nvPr/>
        </p:nvPicPr>
        <p:blipFill rotWithShape="1">
          <a:blip r:embed="rId2">
            <a:alphaModFix/>
          </a:blip>
          <a:srcRect l="8376" t="30967" b="8302"/>
          <a:stretch/>
        </p:blipFill>
        <p:spPr>
          <a:xfrm>
            <a:off x="0" y="2334582"/>
            <a:ext cx="6824546" cy="4523418"/>
          </a:xfrm>
          <a:prstGeom prst="rect">
            <a:avLst/>
          </a:prstGeom>
          <a:noFill/>
          <a:ln>
            <a:noFill/>
          </a:ln>
        </p:spPr>
      </p:pic>
      <p:pic>
        <p:nvPicPr>
          <p:cNvPr id="3" name="Google Shape;135;p4">
            <a:extLst>
              <a:ext uri="{FF2B5EF4-FFF2-40B4-BE49-F238E27FC236}">
                <a16:creationId xmlns:a16="http://schemas.microsoft.com/office/drawing/2014/main" id="{36B1A144-6903-724D-B502-DC1E53007ADA}"/>
              </a:ext>
            </a:extLst>
          </p:cNvPr>
          <p:cNvPicPr preferRelativeResize="0"/>
          <p:nvPr/>
        </p:nvPicPr>
        <p:blipFill rotWithShape="1">
          <a:blip r:embed="rId3">
            <a:alphaModFix/>
          </a:blip>
          <a:srcRect/>
          <a:stretch/>
        </p:blipFill>
        <p:spPr>
          <a:xfrm>
            <a:off x="345186" y="2955540"/>
            <a:ext cx="5785925" cy="4362595"/>
          </a:xfrm>
          <a:prstGeom prst="rect">
            <a:avLst/>
          </a:prstGeom>
          <a:noFill/>
          <a:ln>
            <a:noFill/>
          </a:ln>
        </p:spPr>
      </p:pic>
      <p:pic>
        <p:nvPicPr>
          <p:cNvPr id="4" name="Picture 3" descr="Shape&#10;&#10;Description automatically generated with medium confidence">
            <a:extLst>
              <a:ext uri="{FF2B5EF4-FFF2-40B4-BE49-F238E27FC236}">
                <a16:creationId xmlns:a16="http://schemas.microsoft.com/office/drawing/2014/main" id="{FD57A890-6B26-9141-8302-D499E402FF43}"/>
              </a:ext>
            </a:extLst>
          </p:cNvPr>
          <p:cNvPicPr>
            <a:picLocks noChangeAspect="1"/>
          </p:cNvPicPr>
          <p:nvPr/>
        </p:nvPicPr>
        <p:blipFill>
          <a:blip r:embed="rId4"/>
          <a:stretch>
            <a:fillRect/>
          </a:stretch>
        </p:blipFill>
        <p:spPr>
          <a:xfrm>
            <a:off x="7169732" y="2900251"/>
            <a:ext cx="4192997" cy="1432608"/>
          </a:xfrm>
          <a:prstGeom prst="rect">
            <a:avLst/>
          </a:prstGeom>
        </p:spPr>
      </p:pic>
    </p:spTree>
    <p:extLst>
      <p:ext uri="{BB962C8B-B14F-4D97-AF65-F5344CB8AC3E}">
        <p14:creationId xmlns:p14="http://schemas.microsoft.com/office/powerpoint/2010/main" val="4002466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47A2E-6B1D-C44B-B1D4-540223591B2A}"/>
              </a:ext>
            </a:extLst>
          </p:cNvPr>
          <p:cNvSpPr>
            <a:spLocks noGrp="1"/>
          </p:cNvSpPr>
          <p:nvPr>
            <p:ph type="body" sz="quarter" idx="10"/>
          </p:nvPr>
        </p:nvSpPr>
        <p:spPr/>
        <p:txBody>
          <a:bodyPr/>
          <a:lstStyle/>
          <a:p>
            <a:r>
              <a:rPr lang="en-GB" dirty="0">
                <a:latin typeface="Oswald"/>
                <a:ea typeface="Oswald"/>
                <a:cs typeface="Oswald"/>
                <a:sym typeface="Oswald"/>
              </a:rPr>
              <a:t>Over to you…</a:t>
            </a:r>
          </a:p>
        </p:txBody>
      </p:sp>
      <p:graphicFrame>
        <p:nvGraphicFramePr>
          <p:cNvPr id="3" name="Table 4">
            <a:extLst>
              <a:ext uri="{FF2B5EF4-FFF2-40B4-BE49-F238E27FC236}">
                <a16:creationId xmlns:a16="http://schemas.microsoft.com/office/drawing/2014/main" id="{7C3F51CF-9CF1-584B-AA02-E5BB4DB07369}"/>
              </a:ext>
            </a:extLst>
          </p:cNvPr>
          <p:cNvGraphicFramePr>
            <a:graphicFrameLocks noGrp="1"/>
          </p:cNvGraphicFramePr>
          <p:nvPr>
            <p:extLst>
              <p:ext uri="{D42A27DB-BD31-4B8C-83A1-F6EECF244321}">
                <p14:modId xmlns:p14="http://schemas.microsoft.com/office/powerpoint/2010/main" val="4158348891"/>
              </p:ext>
            </p:extLst>
          </p:nvPr>
        </p:nvGraphicFramePr>
        <p:xfrm>
          <a:off x="442913" y="1527858"/>
          <a:ext cx="5652000" cy="4036716"/>
        </p:xfrm>
        <a:graphic>
          <a:graphicData uri="http://schemas.openxmlformats.org/drawingml/2006/table">
            <a:tbl>
              <a:tblPr firstRow="1" bandRow="1">
                <a:tableStyleId>{04892AD9-3086-404D-B4AF-361398A627A4}</a:tableStyleId>
              </a:tblPr>
              <a:tblGrid>
                <a:gridCol w="5652000">
                  <a:extLst>
                    <a:ext uri="{9D8B030D-6E8A-4147-A177-3AD203B41FA5}">
                      <a16:colId xmlns:a16="http://schemas.microsoft.com/office/drawing/2014/main" val="2182195885"/>
                    </a:ext>
                  </a:extLst>
                </a:gridCol>
              </a:tblGrid>
              <a:tr h="1404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500" dirty="0">
                          <a:solidFill>
                            <a:srgbClr val="FF61FA"/>
                          </a:solidFill>
                          <a:latin typeface="Oswald" pitchFamily="2" charset="77"/>
                          <a:ea typeface="Lobster"/>
                          <a:cs typeface="Lobster"/>
                          <a:sym typeface="Lobster"/>
                        </a:rPr>
                        <a:t>Learning Theory</a:t>
                      </a:r>
                      <a:br>
                        <a:rPr lang="en-GB" sz="2200" dirty="0">
                          <a:solidFill>
                            <a:schemeClr val="tx1"/>
                          </a:solidFill>
                          <a:latin typeface="Oswald" pitchFamily="2" charset="77"/>
                          <a:ea typeface="Lobster"/>
                          <a:cs typeface="Lobster"/>
                          <a:sym typeface="Lobster"/>
                        </a:rPr>
                      </a:br>
                      <a:br>
                        <a:rPr lang="en-GB" sz="500" dirty="0">
                          <a:solidFill>
                            <a:schemeClr val="tx1"/>
                          </a:solidFill>
                          <a:latin typeface="Oswald" pitchFamily="2" charset="77"/>
                          <a:ea typeface="Lobster"/>
                          <a:cs typeface="Lobster"/>
                          <a:sym typeface="Lobster"/>
                        </a:rPr>
                      </a:br>
                      <a:r>
                        <a:rPr lang="en-GB" sz="2500" b="0" i="0" dirty="0">
                          <a:solidFill>
                            <a:schemeClr val="tx1">
                              <a:lumMod val="65000"/>
                              <a:lumOff val="35000"/>
                            </a:schemeClr>
                          </a:solidFill>
                          <a:latin typeface="Oswald Light" pitchFamily="2" charset="77"/>
                          <a:ea typeface="Lobster"/>
                          <a:cs typeface="Lobster"/>
                          <a:sym typeface="Lobster"/>
                        </a:rPr>
                        <a:t>Views addiction as a learnt behaviour based on environmental factors</a:t>
                      </a:r>
                    </a:p>
                  </a:txBody>
                  <a:tcPr anchor="ctr">
                    <a:lnB w="12700" cap="flat" cmpd="sng" algn="ctr">
                      <a:solidFill>
                        <a:srgbClr val="FF61FA"/>
                      </a:solidFill>
                      <a:prstDash val="sysDot"/>
                      <a:round/>
                      <a:headEnd type="none" w="med" len="med"/>
                      <a:tailEnd type="none" w="med" len="med"/>
                    </a:lnB>
                    <a:noFill/>
                  </a:tcPr>
                </a:tc>
                <a:extLst>
                  <a:ext uri="{0D108BD9-81ED-4DB2-BD59-A6C34878D82A}">
                    <a16:rowId xmlns:a16="http://schemas.microsoft.com/office/drawing/2014/main" val="2149335916"/>
                  </a:ext>
                </a:extLst>
              </a:tr>
              <a:tr h="131635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500" b="1" dirty="0">
                          <a:solidFill>
                            <a:srgbClr val="FF61FA"/>
                          </a:solidFill>
                          <a:latin typeface="Oswald" pitchFamily="2" charset="77"/>
                          <a:ea typeface="Lobster"/>
                          <a:cs typeface="Lobster"/>
                          <a:sym typeface="Lobster"/>
                        </a:rPr>
                        <a:t>Disease model</a:t>
                      </a:r>
                      <a:br>
                        <a:rPr lang="en-GB" sz="2200" b="1" dirty="0">
                          <a:solidFill>
                            <a:schemeClr val="tx1"/>
                          </a:solidFill>
                          <a:latin typeface="Oswald" pitchFamily="2" charset="77"/>
                          <a:ea typeface="Lobster"/>
                          <a:cs typeface="Lobster"/>
                          <a:sym typeface="Lobster"/>
                        </a:rPr>
                      </a:br>
                      <a:br>
                        <a:rPr lang="en-GB" sz="500" dirty="0">
                          <a:solidFill>
                            <a:schemeClr val="tx1"/>
                          </a:solidFill>
                          <a:latin typeface="Oswald" pitchFamily="2" charset="77"/>
                          <a:ea typeface="Lobster"/>
                          <a:cs typeface="Lobster"/>
                          <a:sym typeface="Lobster"/>
                        </a:rPr>
                      </a:br>
                      <a:r>
                        <a:rPr lang="en-GB" sz="2500" b="0" i="0" dirty="0">
                          <a:solidFill>
                            <a:schemeClr val="tx1">
                              <a:lumMod val="65000"/>
                              <a:lumOff val="35000"/>
                            </a:schemeClr>
                          </a:solidFill>
                          <a:latin typeface="Oswald Light" pitchFamily="2" charset="77"/>
                          <a:ea typeface="Lobster"/>
                          <a:cs typeface="Lobster"/>
                          <a:sym typeface="Lobster"/>
                        </a:rPr>
                        <a:t>Views addiction as an illness</a:t>
                      </a:r>
                    </a:p>
                  </a:txBody>
                  <a:tcPr anchor="ctr">
                    <a:lnT w="12700" cap="flat" cmpd="sng" algn="ctr">
                      <a:solidFill>
                        <a:srgbClr val="FF61FA"/>
                      </a:solidFill>
                      <a:prstDash val="sysDot"/>
                      <a:round/>
                      <a:headEnd type="none" w="med" len="med"/>
                      <a:tailEnd type="none" w="med" len="med"/>
                    </a:lnT>
                    <a:lnB w="12700" cap="flat" cmpd="sng" algn="ctr">
                      <a:solidFill>
                        <a:srgbClr val="FF61FA"/>
                      </a:solidFill>
                      <a:prstDash val="sysDot"/>
                      <a:round/>
                      <a:headEnd type="none" w="med" len="med"/>
                      <a:tailEnd type="none" w="med" len="med"/>
                    </a:lnB>
                    <a:noFill/>
                  </a:tcPr>
                </a:tc>
                <a:extLst>
                  <a:ext uri="{0D108BD9-81ED-4DB2-BD59-A6C34878D82A}">
                    <a16:rowId xmlns:a16="http://schemas.microsoft.com/office/drawing/2014/main" val="292631549"/>
                  </a:ext>
                </a:extLst>
              </a:tr>
              <a:tr h="131635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500" b="1" i="0" dirty="0">
                          <a:solidFill>
                            <a:srgbClr val="FF61FA"/>
                          </a:solidFill>
                          <a:latin typeface="Oswald" pitchFamily="2" charset="77"/>
                          <a:ea typeface="Lobster"/>
                          <a:cs typeface="Lobster"/>
                          <a:sym typeface="Lobster"/>
                        </a:rPr>
                        <a:t>Choice model</a:t>
                      </a:r>
                      <a:br>
                        <a:rPr lang="en-GB" sz="2500" dirty="0">
                          <a:solidFill>
                            <a:schemeClr val="tx1"/>
                          </a:solidFill>
                          <a:latin typeface="Oswald" pitchFamily="2" charset="77"/>
                          <a:ea typeface="Lobster"/>
                          <a:cs typeface="Lobster"/>
                          <a:sym typeface="Lobster"/>
                        </a:rPr>
                      </a:br>
                      <a:r>
                        <a:rPr lang="en-GB" sz="2500" b="0" i="0" dirty="0">
                          <a:solidFill>
                            <a:schemeClr val="tx1">
                              <a:lumMod val="65000"/>
                              <a:lumOff val="35000"/>
                            </a:schemeClr>
                          </a:solidFill>
                          <a:latin typeface="Oswald Light" pitchFamily="2" charset="77"/>
                          <a:ea typeface="Lobster"/>
                          <a:cs typeface="Lobster"/>
                          <a:sym typeface="Lobster"/>
                        </a:rPr>
                        <a:t>View drug use as rooted in personal choice</a:t>
                      </a:r>
                    </a:p>
                  </a:txBody>
                  <a:tcPr anchor="ctr">
                    <a:lnT w="12700" cap="flat" cmpd="sng" algn="ctr">
                      <a:solidFill>
                        <a:srgbClr val="FF61FA"/>
                      </a:solidFill>
                      <a:prstDash val="sysDot"/>
                      <a:round/>
                      <a:headEnd type="none" w="med" len="med"/>
                      <a:tailEnd type="none" w="med" len="med"/>
                    </a:lnT>
                    <a:noFill/>
                  </a:tcPr>
                </a:tc>
                <a:extLst>
                  <a:ext uri="{0D108BD9-81ED-4DB2-BD59-A6C34878D82A}">
                    <a16:rowId xmlns:a16="http://schemas.microsoft.com/office/drawing/2014/main" val="1639103985"/>
                  </a:ext>
                </a:extLst>
              </a:tr>
            </a:tbl>
          </a:graphicData>
        </a:graphic>
      </p:graphicFrame>
      <p:sp>
        <p:nvSpPr>
          <p:cNvPr id="4" name="TextBox 3">
            <a:extLst>
              <a:ext uri="{FF2B5EF4-FFF2-40B4-BE49-F238E27FC236}">
                <a16:creationId xmlns:a16="http://schemas.microsoft.com/office/drawing/2014/main" id="{CB70886D-03A9-984D-B160-77C4C0D94351}"/>
              </a:ext>
            </a:extLst>
          </p:cNvPr>
          <p:cNvSpPr txBox="1"/>
          <p:nvPr/>
        </p:nvSpPr>
        <p:spPr>
          <a:xfrm>
            <a:off x="7006728" y="2368964"/>
            <a:ext cx="4921192" cy="2785378"/>
          </a:xfrm>
          <a:prstGeom prst="rect">
            <a:avLst/>
          </a:prstGeom>
          <a:noFill/>
        </p:spPr>
        <p:txBody>
          <a:bodyPr wrap="square" rtlCol="0">
            <a:spAutoFit/>
          </a:bodyPr>
          <a:lstStyle/>
          <a:p>
            <a:r>
              <a:rPr lang="en-US" sz="4000" b="1" dirty="0">
                <a:solidFill>
                  <a:schemeClr val="tx1"/>
                </a:solidFill>
                <a:latin typeface="Oswald Light" pitchFamily="2" charset="77"/>
              </a:rPr>
              <a:t>Which model/combination of models do you think is most helpful when tackling addiction? And why?</a:t>
            </a:r>
            <a:br>
              <a:rPr lang="en-US" sz="4000" b="1" dirty="0">
                <a:solidFill>
                  <a:schemeClr val="tx1"/>
                </a:solidFill>
                <a:latin typeface="Oswald Light" pitchFamily="2" charset="77"/>
              </a:rPr>
            </a:br>
            <a:endParaRPr lang="en-US" sz="1500" b="1" dirty="0">
              <a:solidFill>
                <a:schemeClr val="tx1"/>
              </a:solidFill>
              <a:latin typeface="Oswald Light" pitchFamily="2" charset="77"/>
            </a:endParaRPr>
          </a:p>
        </p:txBody>
      </p:sp>
    </p:spTree>
    <p:extLst>
      <p:ext uri="{BB962C8B-B14F-4D97-AF65-F5344CB8AC3E}">
        <p14:creationId xmlns:p14="http://schemas.microsoft.com/office/powerpoint/2010/main" val="1396299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70E8FCD-A416-104E-BACF-8546FF1ECC42}"/>
              </a:ext>
            </a:extLst>
          </p:cNvPr>
          <p:cNvSpPr txBox="1"/>
          <p:nvPr/>
        </p:nvSpPr>
        <p:spPr>
          <a:xfrm>
            <a:off x="333486" y="2044908"/>
            <a:ext cx="5287026" cy="1938992"/>
          </a:xfrm>
          <a:prstGeom prst="rect">
            <a:avLst/>
          </a:prstGeom>
          <a:noFill/>
        </p:spPr>
        <p:txBody>
          <a:bodyPr wrap="square" rtlCol="0">
            <a:spAutoFit/>
          </a:bodyPr>
          <a:lstStyle/>
          <a:p>
            <a:pPr lvl="0"/>
            <a:r>
              <a:rPr lang="en-US" sz="4000" b="1" dirty="0">
                <a:solidFill>
                  <a:schemeClr val="tx1"/>
                </a:solidFill>
                <a:latin typeface="Oswald Light" pitchFamily="2" charset="77"/>
              </a:rPr>
              <a:t>What does this video tell us about the emotions involved in being addicted to drugs? </a:t>
            </a:r>
          </a:p>
        </p:txBody>
      </p:sp>
      <p:pic>
        <p:nvPicPr>
          <p:cNvPr id="2" name="Online Media 1" descr="Nuggets">
            <a:hlinkClick r:id="" action="ppaction://media"/>
            <a:extLst>
              <a:ext uri="{FF2B5EF4-FFF2-40B4-BE49-F238E27FC236}">
                <a16:creationId xmlns:a16="http://schemas.microsoft.com/office/drawing/2014/main" id="{6C07B7A3-A091-0A41-85D4-B86C22E9EB30}"/>
              </a:ext>
            </a:extLst>
          </p:cNvPr>
          <p:cNvPicPr>
            <a:picLocks noRot="1" noChangeAspect="1"/>
          </p:cNvPicPr>
          <p:nvPr>
            <a:videoFile r:link="rId1"/>
          </p:nvPr>
        </p:nvPicPr>
        <p:blipFill>
          <a:blip r:embed="rId4"/>
          <a:stretch>
            <a:fillRect/>
          </a:stretch>
        </p:blipFill>
        <p:spPr>
          <a:xfrm>
            <a:off x="5959856" y="1899183"/>
            <a:ext cx="5415280" cy="3059633"/>
          </a:xfrm>
          <a:prstGeom prst="rect">
            <a:avLst/>
          </a:prstGeom>
        </p:spPr>
      </p:pic>
    </p:spTree>
    <p:extLst>
      <p:ext uri="{BB962C8B-B14F-4D97-AF65-F5344CB8AC3E}">
        <p14:creationId xmlns:p14="http://schemas.microsoft.com/office/powerpoint/2010/main" val="221537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844001-A525-E74A-8B2E-7AE07ACA8B18}"/>
              </a:ext>
            </a:extLst>
          </p:cNvPr>
          <p:cNvSpPr txBox="1"/>
          <p:nvPr/>
        </p:nvSpPr>
        <p:spPr>
          <a:xfrm>
            <a:off x="333486" y="1769486"/>
            <a:ext cx="4227497" cy="1323439"/>
          </a:xfrm>
          <a:prstGeom prst="rect">
            <a:avLst/>
          </a:prstGeom>
          <a:noFill/>
        </p:spPr>
        <p:txBody>
          <a:bodyPr wrap="square" rtlCol="0">
            <a:spAutoFit/>
          </a:bodyPr>
          <a:lstStyle/>
          <a:p>
            <a:pPr lvl="0"/>
            <a:r>
              <a:rPr lang="en-GB" sz="4000" b="1" dirty="0">
                <a:latin typeface="Oswald Light" pitchFamily="2" charset="77"/>
                <a:ea typeface="Oswald"/>
                <a:cs typeface="Oswald"/>
                <a:sym typeface="Oswald"/>
              </a:rPr>
              <a:t>Watch the start of Max’s story</a:t>
            </a:r>
            <a:endParaRPr lang="en-US" sz="4000" b="1" dirty="0">
              <a:solidFill>
                <a:schemeClr val="tx1"/>
              </a:solidFill>
              <a:latin typeface="Oswald Light" pitchFamily="2" charset="77"/>
            </a:endParaRPr>
          </a:p>
        </p:txBody>
      </p:sp>
      <p:sp>
        <p:nvSpPr>
          <p:cNvPr id="3" name="Google Shape;227;g10f0932f4f7_0_0">
            <a:extLst>
              <a:ext uri="{FF2B5EF4-FFF2-40B4-BE49-F238E27FC236}">
                <a16:creationId xmlns:a16="http://schemas.microsoft.com/office/drawing/2014/main" id="{445CC1C2-4316-5E4C-8353-6BC605D3080D}"/>
              </a:ext>
            </a:extLst>
          </p:cNvPr>
          <p:cNvSpPr txBox="1">
            <a:spLocks/>
          </p:cNvSpPr>
          <p:nvPr/>
        </p:nvSpPr>
        <p:spPr>
          <a:xfrm>
            <a:off x="389726" y="3090111"/>
            <a:ext cx="3862786" cy="1793444"/>
          </a:xfrm>
          <a:prstGeom prst="rect">
            <a:avLst/>
          </a:prstGeom>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pPr>
            <a:r>
              <a:rPr lang="en-GB" sz="2500" dirty="0">
                <a:solidFill>
                  <a:schemeClr val="tx1">
                    <a:lumMod val="65000"/>
                    <a:lumOff val="35000"/>
                  </a:schemeClr>
                </a:solidFill>
                <a:latin typeface="Oswald Light" pitchFamily="2" charset="77"/>
                <a:ea typeface="Oswald"/>
                <a:cs typeface="Oswald"/>
                <a:sym typeface="Oswald"/>
              </a:rPr>
              <a:t>As you watch it, consider which factors contributed to Max’s addiction to substances?</a:t>
            </a:r>
          </a:p>
        </p:txBody>
      </p:sp>
      <p:pic>
        <p:nvPicPr>
          <p:cNvPr id="4" name="Online Media 3" descr="Watch the start of Max’s">
            <a:hlinkClick r:id="" action="ppaction://media"/>
            <a:extLst>
              <a:ext uri="{FF2B5EF4-FFF2-40B4-BE49-F238E27FC236}">
                <a16:creationId xmlns:a16="http://schemas.microsoft.com/office/drawing/2014/main" id="{E447B69C-B382-CF43-8B78-24D0B5D4093C}"/>
              </a:ext>
            </a:extLst>
          </p:cNvPr>
          <p:cNvPicPr>
            <a:picLocks noRot="1" noChangeAspect="1"/>
          </p:cNvPicPr>
          <p:nvPr>
            <a:videoFile r:link="rId1"/>
          </p:nvPr>
        </p:nvPicPr>
        <p:blipFill>
          <a:blip r:embed="rId4"/>
          <a:stretch>
            <a:fillRect/>
          </a:stretch>
        </p:blipFill>
        <p:spPr>
          <a:xfrm>
            <a:off x="5655056" y="1636355"/>
            <a:ext cx="5747257" cy="3247200"/>
          </a:xfrm>
          <a:prstGeom prst="rect">
            <a:avLst/>
          </a:prstGeom>
        </p:spPr>
      </p:pic>
    </p:spTree>
    <p:extLst>
      <p:ext uri="{BB962C8B-B14F-4D97-AF65-F5344CB8AC3E}">
        <p14:creationId xmlns:p14="http://schemas.microsoft.com/office/powerpoint/2010/main" val="379631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47A2E-6B1D-C44B-B1D4-540223591B2A}"/>
              </a:ext>
            </a:extLst>
          </p:cNvPr>
          <p:cNvSpPr>
            <a:spLocks noGrp="1"/>
          </p:cNvSpPr>
          <p:nvPr>
            <p:ph type="body" sz="quarter" idx="10"/>
          </p:nvPr>
        </p:nvSpPr>
        <p:spPr>
          <a:xfrm>
            <a:off x="356725" y="342398"/>
            <a:ext cx="10322947" cy="951028"/>
          </a:xfrm>
        </p:spPr>
        <p:txBody>
          <a:bodyPr/>
          <a:lstStyle/>
          <a:p>
            <a:r>
              <a:rPr lang="en-GB" dirty="0">
                <a:latin typeface="Oswald"/>
                <a:ea typeface="Oswald"/>
                <a:cs typeface="Oswald"/>
                <a:sym typeface="Oswald"/>
              </a:rPr>
              <a:t>With the person next to you, jot down all the words that come to mind when you see the word:</a:t>
            </a:r>
          </a:p>
        </p:txBody>
      </p:sp>
      <p:sp>
        <p:nvSpPr>
          <p:cNvPr id="4" name="TextBox 3">
            <a:extLst>
              <a:ext uri="{FF2B5EF4-FFF2-40B4-BE49-F238E27FC236}">
                <a16:creationId xmlns:a16="http://schemas.microsoft.com/office/drawing/2014/main" id="{CB70886D-03A9-984D-B160-77C4C0D94351}"/>
              </a:ext>
            </a:extLst>
          </p:cNvPr>
          <p:cNvSpPr txBox="1"/>
          <p:nvPr/>
        </p:nvSpPr>
        <p:spPr>
          <a:xfrm>
            <a:off x="1391798" y="1958656"/>
            <a:ext cx="9408404" cy="3400931"/>
          </a:xfrm>
          <a:prstGeom prst="rect">
            <a:avLst/>
          </a:prstGeom>
          <a:noFill/>
        </p:spPr>
        <p:txBody>
          <a:bodyPr wrap="square" rtlCol="0">
            <a:spAutoFit/>
          </a:bodyPr>
          <a:lstStyle/>
          <a:p>
            <a:pPr algn="ctr"/>
            <a:r>
              <a:rPr lang="en-US" sz="20000" dirty="0">
                <a:solidFill>
                  <a:srgbClr val="FF61FA"/>
                </a:solidFill>
                <a:latin typeface="Oswald Medium" pitchFamily="2" charset="77"/>
              </a:rPr>
              <a:t>ADDICT*</a:t>
            </a:r>
            <a:br>
              <a:rPr lang="en-US" sz="4000" dirty="0">
                <a:solidFill>
                  <a:schemeClr val="tx1"/>
                </a:solidFill>
                <a:latin typeface="Oswald Medium" pitchFamily="2" charset="77"/>
              </a:rPr>
            </a:br>
            <a:endParaRPr lang="en-US" sz="1500" dirty="0">
              <a:solidFill>
                <a:schemeClr val="tx1"/>
              </a:solidFill>
              <a:latin typeface="Oswald Medium" pitchFamily="2" charset="77"/>
            </a:endParaRPr>
          </a:p>
        </p:txBody>
      </p:sp>
      <p:sp>
        <p:nvSpPr>
          <p:cNvPr id="6" name="Google Shape;227;g10f0932f4f7_0_0">
            <a:extLst>
              <a:ext uri="{FF2B5EF4-FFF2-40B4-BE49-F238E27FC236}">
                <a16:creationId xmlns:a16="http://schemas.microsoft.com/office/drawing/2014/main" id="{659E429F-FD64-884F-82C0-F937106DB9EC}"/>
              </a:ext>
            </a:extLst>
          </p:cNvPr>
          <p:cNvSpPr txBox="1">
            <a:spLocks/>
          </p:cNvSpPr>
          <p:nvPr/>
        </p:nvSpPr>
        <p:spPr>
          <a:xfrm>
            <a:off x="2049369" y="4814132"/>
            <a:ext cx="8093262" cy="545455"/>
          </a:xfrm>
          <a:prstGeom prst="rect">
            <a:avLst/>
          </a:prstGeom>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1000"/>
              </a:spcBef>
            </a:pPr>
            <a:r>
              <a:rPr lang="en-GB" sz="1700" dirty="0">
                <a:solidFill>
                  <a:schemeClr val="tx1">
                    <a:lumMod val="65000"/>
                    <a:lumOff val="35000"/>
                  </a:schemeClr>
                </a:solidFill>
                <a:latin typeface="Oswald Light" pitchFamily="2" charset="77"/>
                <a:ea typeface="Oswald"/>
                <a:cs typeface="Oswald"/>
                <a:sym typeface="Oswald"/>
              </a:rPr>
              <a:t>* Addict is often seen as a pejorative word and shouldn’t be used when referring to people addicted to drugs.</a:t>
            </a:r>
          </a:p>
        </p:txBody>
      </p:sp>
    </p:spTree>
    <p:extLst>
      <p:ext uri="{BB962C8B-B14F-4D97-AF65-F5344CB8AC3E}">
        <p14:creationId xmlns:p14="http://schemas.microsoft.com/office/powerpoint/2010/main" val="74470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70E8FCD-A416-104E-BACF-8546FF1ECC42}"/>
              </a:ext>
            </a:extLst>
          </p:cNvPr>
          <p:cNvSpPr txBox="1"/>
          <p:nvPr/>
        </p:nvSpPr>
        <p:spPr>
          <a:xfrm>
            <a:off x="333486" y="2044908"/>
            <a:ext cx="5053762" cy="2653034"/>
          </a:xfrm>
          <a:prstGeom prst="rect">
            <a:avLst/>
          </a:prstGeom>
          <a:noFill/>
        </p:spPr>
        <p:txBody>
          <a:bodyPr wrap="square" rtlCol="0">
            <a:spAutoFit/>
          </a:bodyPr>
          <a:lstStyle/>
          <a:p>
            <a:pPr lvl="0"/>
            <a:r>
              <a:rPr lang="en-GB" sz="4000" dirty="0">
                <a:latin typeface="Oswald"/>
                <a:ea typeface="Oswald"/>
                <a:cs typeface="Oswald"/>
                <a:sym typeface="Oswald"/>
              </a:rPr>
              <a:t>Why is Max happy to call himself an addict and which model of addiction does he reject?</a:t>
            </a:r>
            <a:endParaRPr lang="en-US" sz="4000" b="1" dirty="0">
              <a:solidFill>
                <a:schemeClr val="tx1"/>
              </a:solidFill>
              <a:latin typeface="Oswald Light" pitchFamily="2" charset="77"/>
            </a:endParaRPr>
          </a:p>
        </p:txBody>
      </p:sp>
      <p:pic>
        <p:nvPicPr>
          <p:cNvPr id="2" name="Online Media 1" descr="Why is Max happy to call himself an addict">
            <a:hlinkClick r:id="" action="ppaction://media"/>
            <a:extLst>
              <a:ext uri="{FF2B5EF4-FFF2-40B4-BE49-F238E27FC236}">
                <a16:creationId xmlns:a16="http://schemas.microsoft.com/office/drawing/2014/main" id="{9820297D-92CC-AB4B-B4E4-80CA3F837103}"/>
              </a:ext>
            </a:extLst>
          </p:cNvPr>
          <p:cNvPicPr>
            <a:picLocks noRot="1" noChangeAspect="1"/>
          </p:cNvPicPr>
          <p:nvPr>
            <a:videoFile r:link="rId1"/>
          </p:nvPr>
        </p:nvPicPr>
        <p:blipFill>
          <a:blip r:embed="rId4"/>
          <a:stretch>
            <a:fillRect/>
          </a:stretch>
        </p:blipFill>
        <p:spPr>
          <a:xfrm>
            <a:off x="5703824" y="1650746"/>
            <a:ext cx="5747257" cy="3247200"/>
          </a:xfrm>
          <a:prstGeom prst="rect">
            <a:avLst/>
          </a:prstGeom>
        </p:spPr>
      </p:pic>
    </p:spTree>
    <p:extLst>
      <p:ext uri="{BB962C8B-B14F-4D97-AF65-F5344CB8AC3E}">
        <p14:creationId xmlns:p14="http://schemas.microsoft.com/office/powerpoint/2010/main" val="36186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BF9394-35CD-4C41-973C-A4A7CDD3B550}"/>
              </a:ext>
            </a:extLst>
          </p:cNvPr>
          <p:cNvSpPr>
            <a:spLocks noGrp="1"/>
          </p:cNvSpPr>
          <p:nvPr>
            <p:ph type="body" sz="quarter" idx="10"/>
          </p:nvPr>
        </p:nvSpPr>
        <p:spPr/>
        <p:txBody>
          <a:bodyPr/>
          <a:lstStyle/>
          <a:p>
            <a:r>
              <a:rPr lang="en-GB" sz="3200" dirty="0">
                <a:latin typeface="Oswald"/>
                <a:ea typeface="Oswald"/>
                <a:cs typeface="Oswald"/>
                <a:sym typeface="Oswald"/>
              </a:rPr>
              <a:t>‘What if addiction is about your cage?’</a:t>
            </a:r>
            <a:endParaRPr lang="en-US" dirty="0"/>
          </a:p>
        </p:txBody>
      </p:sp>
      <p:pic>
        <p:nvPicPr>
          <p:cNvPr id="6" name="Picture 5" descr="A monkey in a cage&#10;&#10;Description automatically generated with medium confidence">
            <a:extLst>
              <a:ext uri="{FF2B5EF4-FFF2-40B4-BE49-F238E27FC236}">
                <a16:creationId xmlns:a16="http://schemas.microsoft.com/office/drawing/2014/main" id="{0767AB8A-AF72-6942-85B9-17732E9C734C}"/>
              </a:ext>
            </a:extLst>
          </p:cNvPr>
          <p:cNvPicPr>
            <a:picLocks noChangeAspect="1"/>
          </p:cNvPicPr>
          <p:nvPr/>
        </p:nvPicPr>
        <p:blipFill>
          <a:blip r:embed="rId2"/>
          <a:stretch>
            <a:fillRect/>
          </a:stretch>
        </p:blipFill>
        <p:spPr>
          <a:xfrm>
            <a:off x="442913" y="1638623"/>
            <a:ext cx="5653087" cy="3769257"/>
          </a:xfrm>
          <a:prstGeom prst="rect">
            <a:avLst/>
          </a:prstGeom>
        </p:spPr>
      </p:pic>
      <p:sp>
        <p:nvSpPr>
          <p:cNvPr id="7" name="TextBox 6">
            <a:extLst>
              <a:ext uri="{FF2B5EF4-FFF2-40B4-BE49-F238E27FC236}">
                <a16:creationId xmlns:a16="http://schemas.microsoft.com/office/drawing/2014/main" id="{CDC6332B-D080-C143-BCA5-9944E0EBCA07}"/>
              </a:ext>
            </a:extLst>
          </p:cNvPr>
          <p:cNvSpPr txBox="1"/>
          <p:nvPr/>
        </p:nvSpPr>
        <p:spPr>
          <a:xfrm>
            <a:off x="8605041" y="2071552"/>
            <a:ext cx="2791286" cy="1015663"/>
          </a:xfrm>
          <a:prstGeom prst="rect">
            <a:avLst/>
          </a:prstGeom>
          <a:noFill/>
        </p:spPr>
        <p:txBody>
          <a:bodyPr wrap="square" rtlCol="0">
            <a:spAutoFit/>
          </a:bodyPr>
          <a:lstStyle/>
          <a:p>
            <a:pPr lvl="0"/>
            <a:r>
              <a:rPr lang="en-GB" sz="2000" dirty="0">
                <a:solidFill>
                  <a:schemeClr val="tx1">
                    <a:lumMod val="65000"/>
                    <a:lumOff val="35000"/>
                  </a:schemeClr>
                </a:solidFill>
                <a:latin typeface="Oswald Light" pitchFamily="2" charset="77"/>
                <a:ea typeface="Oswald"/>
                <a:cs typeface="Oswald"/>
                <a:sym typeface="Oswald"/>
              </a:rPr>
              <a:t>Take </a:t>
            </a:r>
            <a:r>
              <a:rPr lang="en-GB" sz="2000" b="1" dirty="0">
                <a:solidFill>
                  <a:schemeClr val="tx1">
                    <a:lumMod val="65000"/>
                    <a:lumOff val="35000"/>
                  </a:schemeClr>
                </a:solidFill>
                <a:latin typeface="Oswald Light" pitchFamily="2" charset="77"/>
                <a:ea typeface="Oswald"/>
                <a:cs typeface="Oswald"/>
                <a:sym typeface="Oswald"/>
              </a:rPr>
              <a:t>5 minutes </a:t>
            </a:r>
            <a:r>
              <a:rPr lang="en-GB" sz="2000" dirty="0">
                <a:solidFill>
                  <a:schemeClr val="tx1">
                    <a:lumMod val="65000"/>
                    <a:lumOff val="35000"/>
                  </a:schemeClr>
                </a:solidFill>
                <a:latin typeface="Oswald Light" pitchFamily="2" charset="77"/>
                <a:ea typeface="Oswald"/>
                <a:cs typeface="Oswald"/>
                <a:sym typeface="Oswald"/>
              </a:rPr>
              <a:t>with your partner and write or draw your ideas next to the cage</a:t>
            </a:r>
          </a:p>
        </p:txBody>
      </p:sp>
      <p:pic>
        <p:nvPicPr>
          <p:cNvPr id="9" name="Graphic 8">
            <a:extLst>
              <a:ext uri="{FF2B5EF4-FFF2-40B4-BE49-F238E27FC236}">
                <a16:creationId xmlns:a16="http://schemas.microsoft.com/office/drawing/2014/main" id="{772B4BB9-144A-EF4D-B496-10811C00F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3440" y="1718753"/>
            <a:ext cx="1941601" cy="1941601"/>
          </a:xfrm>
          <a:prstGeom prst="rect">
            <a:avLst/>
          </a:prstGeom>
        </p:spPr>
      </p:pic>
      <p:sp>
        <p:nvSpPr>
          <p:cNvPr id="10" name="TextBox 9">
            <a:extLst>
              <a:ext uri="{FF2B5EF4-FFF2-40B4-BE49-F238E27FC236}">
                <a16:creationId xmlns:a16="http://schemas.microsoft.com/office/drawing/2014/main" id="{2A478043-3122-E849-9A15-2F4108315B2C}"/>
              </a:ext>
            </a:extLst>
          </p:cNvPr>
          <p:cNvSpPr txBox="1"/>
          <p:nvPr/>
        </p:nvSpPr>
        <p:spPr>
          <a:xfrm>
            <a:off x="6963527" y="3986568"/>
            <a:ext cx="4785560" cy="1384033"/>
          </a:xfrm>
          <a:prstGeom prst="rect">
            <a:avLst/>
          </a:prstGeom>
          <a:noFill/>
        </p:spPr>
        <p:txBody>
          <a:bodyPr wrap="square" rtlCol="0">
            <a:spAutoFit/>
          </a:bodyPr>
          <a:lstStyle/>
          <a:p>
            <a:pPr lvl="0">
              <a:lnSpc>
                <a:spcPct val="115000"/>
              </a:lnSpc>
              <a:spcBef>
                <a:spcPts val="1100"/>
              </a:spcBef>
            </a:pPr>
            <a:r>
              <a:rPr lang="en-GB" sz="2500" dirty="0">
                <a:highlight>
                  <a:schemeClr val="lt1"/>
                </a:highlight>
                <a:latin typeface="Oswald"/>
                <a:ea typeface="Oswald"/>
                <a:cs typeface="Oswald"/>
                <a:sym typeface="Oswald"/>
              </a:rPr>
              <a:t>If you were to design an environment that would help an addict recover from drug misuse, what would it look like? </a:t>
            </a:r>
          </a:p>
        </p:txBody>
      </p:sp>
      <p:cxnSp>
        <p:nvCxnSpPr>
          <p:cNvPr id="12" name="Straight Connector 11">
            <a:extLst>
              <a:ext uri="{FF2B5EF4-FFF2-40B4-BE49-F238E27FC236}">
                <a16:creationId xmlns:a16="http://schemas.microsoft.com/office/drawing/2014/main" id="{860AA673-37EF-AD44-8265-CEFAB837A76D}"/>
              </a:ext>
            </a:extLst>
          </p:cNvPr>
          <p:cNvCxnSpPr/>
          <p:nvPr/>
        </p:nvCxnSpPr>
        <p:spPr>
          <a:xfrm>
            <a:off x="6963527" y="3660354"/>
            <a:ext cx="4432800" cy="0"/>
          </a:xfrm>
          <a:prstGeom prst="line">
            <a:avLst/>
          </a:prstGeom>
          <a:ln w="12700">
            <a:solidFill>
              <a:srgbClr val="FF61F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024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844001-A525-E74A-8B2E-7AE07ACA8B18}"/>
              </a:ext>
            </a:extLst>
          </p:cNvPr>
          <p:cNvSpPr txBox="1"/>
          <p:nvPr/>
        </p:nvSpPr>
        <p:spPr>
          <a:xfrm>
            <a:off x="333486" y="2220822"/>
            <a:ext cx="4227497" cy="707886"/>
          </a:xfrm>
          <a:prstGeom prst="rect">
            <a:avLst/>
          </a:prstGeom>
          <a:noFill/>
        </p:spPr>
        <p:txBody>
          <a:bodyPr wrap="square" rtlCol="0">
            <a:spAutoFit/>
          </a:bodyPr>
          <a:lstStyle/>
          <a:p>
            <a:pPr lvl="0"/>
            <a:r>
              <a:rPr lang="en-GB" sz="4000" b="1" dirty="0">
                <a:latin typeface="Oswald Light" pitchFamily="2" charset="77"/>
                <a:ea typeface="Oswald"/>
                <a:cs typeface="Oswald"/>
                <a:sym typeface="Oswald"/>
              </a:rPr>
              <a:t>Max’s recovery… </a:t>
            </a:r>
            <a:endParaRPr lang="en-US" sz="4000" b="1" dirty="0">
              <a:solidFill>
                <a:schemeClr val="tx1"/>
              </a:solidFill>
              <a:latin typeface="Oswald Light" pitchFamily="2" charset="77"/>
            </a:endParaRPr>
          </a:p>
        </p:txBody>
      </p:sp>
      <p:sp>
        <p:nvSpPr>
          <p:cNvPr id="3" name="Google Shape;227;g10f0932f4f7_0_0">
            <a:extLst>
              <a:ext uri="{FF2B5EF4-FFF2-40B4-BE49-F238E27FC236}">
                <a16:creationId xmlns:a16="http://schemas.microsoft.com/office/drawing/2014/main" id="{445CC1C2-4316-5E4C-8353-6BC605D3080D}"/>
              </a:ext>
            </a:extLst>
          </p:cNvPr>
          <p:cNvSpPr txBox="1">
            <a:spLocks/>
          </p:cNvSpPr>
          <p:nvPr/>
        </p:nvSpPr>
        <p:spPr>
          <a:xfrm>
            <a:off x="389725" y="2928708"/>
            <a:ext cx="4402611" cy="1793444"/>
          </a:xfrm>
          <a:prstGeom prst="rect">
            <a:avLst/>
          </a:prstGeom>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spcBef>
                <a:spcPts val="1000"/>
              </a:spcBef>
            </a:pPr>
            <a:r>
              <a:rPr lang="en-GB" sz="2500" dirty="0">
                <a:solidFill>
                  <a:schemeClr val="tx1">
                    <a:lumMod val="65000"/>
                    <a:lumOff val="35000"/>
                  </a:schemeClr>
                </a:solidFill>
                <a:latin typeface="Oswald Light" pitchFamily="2" charset="77"/>
                <a:ea typeface="Oswald"/>
                <a:cs typeface="Oswald"/>
                <a:sym typeface="Oswald"/>
              </a:rPr>
              <a:t>As an addict, Max’s recovery isn’t a single moment, it’s a lot of hard work over a long period of time. </a:t>
            </a:r>
          </a:p>
          <a:p>
            <a:pPr>
              <a:lnSpc>
                <a:spcPct val="120000"/>
              </a:lnSpc>
              <a:spcBef>
                <a:spcPts val="1000"/>
              </a:spcBef>
            </a:pPr>
            <a:r>
              <a:rPr lang="en-GB" sz="2500" dirty="0">
                <a:solidFill>
                  <a:schemeClr val="tx1">
                    <a:lumMod val="65000"/>
                    <a:lumOff val="35000"/>
                  </a:schemeClr>
                </a:solidFill>
                <a:latin typeface="Oswald Light" pitchFamily="2" charset="77"/>
                <a:ea typeface="Oswald"/>
                <a:cs typeface="Oswald"/>
                <a:sym typeface="Oswald"/>
              </a:rPr>
              <a:t>What sort of things does he do to help this? </a:t>
            </a:r>
          </a:p>
        </p:txBody>
      </p:sp>
      <p:pic>
        <p:nvPicPr>
          <p:cNvPr id="4" name="Online Media 3" descr="Max’s recovery…">
            <a:hlinkClick r:id="" action="ppaction://media"/>
            <a:extLst>
              <a:ext uri="{FF2B5EF4-FFF2-40B4-BE49-F238E27FC236}">
                <a16:creationId xmlns:a16="http://schemas.microsoft.com/office/drawing/2014/main" id="{BC2545CA-0DCA-2844-947D-7C78DE7B6C63}"/>
              </a:ext>
            </a:extLst>
          </p:cNvPr>
          <p:cNvPicPr>
            <a:picLocks noRot="1" noChangeAspect="1"/>
          </p:cNvPicPr>
          <p:nvPr>
            <a:videoFile r:link="rId1"/>
          </p:nvPr>
        </p:nvPicPr>
        <p:blipFill>
          <a:blip r:embed="rId4"/>
          <a:stretch>
            <a:fillRect/>
          </a:stretch>
        </p:blipFill>
        <p:spPr>
          <a:xfrm>
            <a:off x="5581904" y="1805400"/>
            <a:ext cx="5747257" cy="3247200"/>
          </a:xfrm>
          <a:prstGeom prst="rect">
            <a:avLst/>
          </a:prstGeom>
        </p:spPr>
      </p:pic>
    </p:spTree>
    <p:extLst>
      <p:ext uri="{BB962C8B-B14F-4D97-AF65-F5344CB8AC3E}">
        <p14:creationId xmlns:p14="http://schemas.microsoft.com/office/powerpoint/2010/main" val="347271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BF9394-35CD-4C41-973C-A4A7CDD3B550}"/>
              </a:ext>
            </a:extLst>
          </p:cNvPr>
          <p:cNvSpPr>
            <a:spLocks noGrp="1"/>
          </p:cNvSpPr>
          <p:nvPr>
            <p:ph type="body" sz="quarter" idx="10"/>
          </p:nvPr>
        </p:nvSpPr>
        <p:spPr/>
        <p:txBody>
          <a:bodyPr/>
          <a:lstStyle/>
          <a:p>
            <a:r>
              <a:rPr lang="en-GB" sz="3200" dirty="0">
                <a:latin typeface="Oswald"/>
                <a:ea typeface="Oswald"/>
                <a:cs typeface="Oswald"/>
                <a:sym typeface="Oswald"/>
              </a:rPr>
              <a:t>Adolescence and addiction</a:t>
            </a:r>
            <a:endParaRPr lang="en-US" dirty="0"/>
          </a:p>
        </p:txBody>
      </p:sp>
      <p:pic>
        <p:nvPicPr>
          <p:cNvPr id="8" name="Graphic 7">
            <a:extLst>
              <a:ext uri="{FF2B5EF4-FFF2-40B4-BE49-F238E27FC236}">
                <a16:creationId xmlns:a16="http://schemas.microsoft.com/office/drawing/2014/main" id="{CDBF5A68-0694-594E-B7DF-F34675B8B1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67608" y="1532875"/>
            <a:ext cx="5023976" cy="4562590"/>
          </a:xfrm>
          <a:prstGeom prst="rect">
            <a:avLst/>
          </a:prstGeom>
        </p:spPr>
      </p:pic>
      <p:sp>
        <p:nvSpPr>
          <p:cNvPr id="11" name="Google Shape;144;g10d3ed39e49_0_0">
            <a:extLst>
              <a:ext uri="{FF2B5EF4-FFF2-40B4-BE49-F238E27FC236}">
                <a16:creationId xmlns:a16="http://schemas.microsoft.com/office/drawing/2014/main" id="{5446BD65-ED29-8D4D-AF29-1689499C369D}"/>
              </a:ext>
            </a:extLst>
          </p:cNvPr>
          <p:cNvSpPr txBox="1"/>
          <p:nvPr/>
        </p:nvSpPr>
        <p:spPr>
          <a:xfrm>
            <a:off x="368299" y="1956375"/>
            <a:ext cx="5481658" cy="861744"/>
          </a:xfrm>
          <a:prstGeom prst="rect">
            <a:avLst/>
          </a:prstGeom>
          <a:noFill/>
          <a:ln>
            <a:noFill/>
          </a:ln>
        </p:spPr>
        <p:txBody>
          <a:bodyPr spcFirstLastPara="1" wrap="square" lIns="91425" tIns="91425" rIns="91425" bIns="91425" anchor="t" anchorCtr="0">
            <a:spAutoFit/>
          </a:bodyPr>
          <a:lstStyle/>
          <a:p>
            <a:r>
              <a:rPr lang="en-GB" sz="2200" dirty="0">
                <a:solidFill>
                  <a:schemeClr val="tx1"/>
                </a:solidFill>
                <a:latin typeface="Oswald" pitchFamily="2" charset="77"/>
                <a:ea typeface="Oswald"/>
                <a:cs typeface="Oswald"/>
                <a:sym typeface="Oswald"/>
              </a:rPr>
              <a:t>This part of the brain doesn’t develop until mid-20s.</a:t>
            </a:r>
          </a:p>
          <a:p>
            <a:r>
              <a:rPr lang="en-GB" sz="2200" dirty="0">
                <a:solidFill>
                  <a:schemeClr val="tx1"/>
                </a:solidFill>
                <a:latin typeface="Oswald" pitchFamily="2" charset="77"/>
                <a:ea typeface="Oswald"/>
                <a:cs typeface="Oswald"/>
                <a:sym typeface="Oswald"/>
              </a:rPr>
              <a:t>Chances are your frontal cortex is still growing! </a:t>
            </a:r>
          </a:p>
        </p:txBody>
      </p:sp>
      <p:sp>
        <p:nvSpPr>
          <p:cNvPr id="13" name="Google Shape;227;g10f0932f4f7_0_0">
            <a:extLst>
              <a:ext uri="{FF2B5EF4-FFF2-40B4-BE49-F238E27FC236}">
                <a16:creationId xmlns:a16="http://schemas.microsoft.com/office/drawing/2014/main" id="{09A265B5-3C09-3049-B7F2-FD558AC49C9A}"/>
              </a:ext>
            </a:extLst>
          </p:cNvPr>
          <p:cNvSpPr txBox="1">
            <a:spLocks/>
          </p:cNvSpPr>
          <p:nvPr/>
        </p:nvSpPr>
        <p:spPr>
          <a:xfrm>
            <a:off x="389725" y="2737305"/>
            <a:ext cx="5581417" cy="1793444"/>
          </a:xfrm>
          <a:prstGeom prst="rect">
            <a:avLst/>
          </a:prstGeom>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spcBef>
                <a:spcPts val="1000"/>
              </a:spcBef>
            </a:pPr>
            <a:r>
              <a:rPr lang="en-GB" sz="1700" dirty="0">
                <a:solidFill>
                  <a:schemeClr val="tx1">
                    <a:lumMod val="65000"/>
                    <a:lumOff val="35000"/>
                  </a:schemeClr>
                </a:solidFill>
                <a:latin typeface="Oswald Light" pitchFamily="2" charset="77"/>
                <a:ea typeface="Oswald"/>
                <a:cs typeface="Oswald"/>
                <a:sym typeface="Oswald"/>
              </a:rPr>
              <a:t>The prefrontal cortex is in charge of careful decision making. If it is still underdeveloped, you may be more likely to seek out highly stimulating and rewarding activities whilst being less aware of potential risks. </a:t>
            </a:r>
          </a:p>
        </p:txBody>
      </p:sp>
      <p:sp>
        <p:nvSpPr>
          <p:cNvPr id="14" name="Google Shape;223;p18">
            <a:extLst>
              <a:ext uri="{FF2B5EF4-FFF2-40B4-BE49-F238E27FC236}">
                <a16:creationId xmlns:a16="http://schemas.microsoft.com/office/drawing/2014/main" id="{05832AF7-938E-174F-A823-2E0CB016A286}"/>
              </a:ext>
            </a:extLst>
          </p:cNvPr>
          <p:cNvSpPr txBox="1"/>
          <p:nvPr/>
        </p:nvSpPr>
        <p:spPr>
          <a:xfrm>
            <a:off x="442911" y="4265874"/>
            <a:ext cx="5181481" cy="1045754"/>
          </a:xfrm>
          <a:prstGeom prst="rect">
            <a:avLst/>
          </a:prstGeom>
          <a:noFill/>
          <a:ln w="28575" cap="flat" cmpd="sng">
            <a:solidFill>
              <a:srgbClr val="FF61FA"/>
            </a:solidFill>
            <a:prstDash val="solid"/>
            <a:round/>
            <a:headEnd type="none" w="sm" len="sm"/>
            <a:tailEnd type="none" w="sm" len="sm"/>
          </a:ln>
        </p:spPr>
        <p:txBody>
          <a:bodyPr spcFirstLastPara="1" wrap="square" lIns="180000" tIns="180000" rIns="180000" bIns="180000" anchor="t" anchorCtr="0">
            <a:spAutoFit/>
          </a:bodyPr>
          <a:lstStyle/>
          <a:p>
            <a:pPr lvl="0">
              <a:lnSpc>
                <a:spcPct val="90000"/>
              </a:lnSpc>
              <a:spcBef>
                <a:spcPts val="1000"/>
              </a:spcBef>
            </a:pPr>
            <a:r>
              <a:rPr lang="en-GB" sz="2000" b="1" dirty="0">
                <a:solidFill>
                  <a:schemeClr val="tx1"/>
                </a:solidFill>
                <a:latin typeface="Oswald Light" pitchFamily="2" charset="77"/>
                <a:ea typeface="Montserrat"/>
                <a:cs typeface="Montserrat"/>
                <a:sym typeface="Montserrat"/>
              </a:rPr>
              <a:t>How might an underdeveloped prefrontal cortex make someone more susceptible to addiction? </a:t>
            </a:r>
          </a:p>
        </p:txBody>
      </p:sp>
      <p:sp>
        <p:nvSpPr>
          <p:cNvPr id="4" name="Rectangle 3">
            <a:extLst>
              <a:ext uri="{FF2B5EF4-FFF2-40B4-BE49-F238E27FC236}">
                <a16:creationId xmlns:a16="http://schemas.microsoft.com/office/drawing/2014/main" id="{90D3B464-F7A8-C343-ACAA-8693FD9712BC}"/>
              </a:ext>
            </a:extLst>
          </p:cNvPr>
          <p:cNvSpPr/>
          <p:nvPr/>
        </p:nvSpPr>
        <p:spPr>
          <a:xfrm rot="19278548">
            <a:off x="6621371" y="1983463"/>
            <a:ext cx="2206733" cy="559043"/>
          </a:xfrm>
          <a:prstGeom prst="rect">
            <a:avLst/>
          </a:prstGeom>
          <a:noFill/>
        </p:spPr>
        <p:txBody>
          <a:bodyPr wrap="none" lIns="91440" tIns="45720" rIns="91440" bIns="45720">
            <a:prstTxWarp prst="textArchUp">
              <a:avLst>
                <a:gd name="adj" fmla="val 11121993"/>
              </a:avLst>
            </a:prstTxWarp>
            <a:spAutoFit/>
          </a:bodyPr>
          <a:lstStyle/>
          <a:p>
            <a:pPr lvl="0" algn="ctr"/>
            <a:r>
              <a:rPr lang="en-GB" sz="2000" b="1" dirty="0">
                <a:solidFill>
                  <a:srgbClr val="FF61FA"/>
                </a:solidFill>
                <a:latin typeface="Oswald" pitchFamily="2" charset="77"/>
              </a:rPr>
              <a:t>THE PREFRONTAL CORTEX</a:t>
            </a:r>
          </a:p>
        </p:txBody>
      </p:sp>
    </p:spTree>
    <p:extLst>
      <p:ext uri="{BB962C8B-B14F-4D97-AF65-F5344CB8AC3E}">
        <p14:creationId xmlns:p14="http://schemas.microsoft.com/office/powerpoint/2010/main" val="635627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21A79-6F55-924F-92F8-760ED7350199}"/>
              </a:ext>
            </a:extLst>
          </p:cNvPr>
          <p:cNvSpPr>
            <a:spLocks noGrp="1"/>
          </p:cNvSpPr>
          <p:nvPr>
            <p:ph type="body" sz="quarter" idx="10"/>
          </p:nvPr>
        </p:nvSpPr>
        <p:spPr/>
        <p:txBody>
          <a:bodyPr/>
          <a:lstStyle/>
          <a:p>
            <a:r>
              <a:rPr lang="en-US" dirty="0"/>
              <a:t>Signs and symptoms of substance misuse… </a:t>
            </a:r>
          </a:p>
        </p:txBody>
      </p:sp>
      <p:graphicFrame>
        <p:nvGraphicFramePr>
          <p:cNvPr id="3" name="Table 3">
            <a:extLst>
              <a:ext uri="{FF2B5EF4-FFF2-40B4-BE49-F238E27FC236}">
                <a16:creationId xmlns:a16="http://schemas.microsoft.com/office/drawing/2014/main" id="{F43CE434-4D82-D148-887C-B8063BD76627}"/>
              </a:ext>
            </a:extLst>
          </p:cNvPr>
          <p:cNvGraphicFramePr>
            <a:graphicFrameLocks noGrp="1"/>
          </p:cNvGraphicFramePr>
          <p:nvPr>
            <p:extLst>
              <p:ext uri="{D42A27DB-BD31-4B8C-83A1-F6EECF244321}">
                <p14:modId xmlns:p14="http://schemas.microsoft.com/office/powerpoint/2010/main" val="842074053"/>
              </p:ext>
            </p:extLst>
          </p:nvPr>
        </p:nvGraphicFramePr>
        <p:xfrm>
          <a:off x="442912" y="1547408"/>
          <a:ext cx="9769724" cy="3140640"/>
        </p:xfrm>
        <a:graphic>
          <a:graphicData uri="http://schemas.openxmlformats.org/drawingml/2006/table">
            <a:tbl>
              <a:tblPr firstRow="1" bandRow="1">
                <a:tableStyleId>{04892AD9-3086-404D-B4AF-361398A627A4}</a:tableStyleId>
              </a:tblPr>
              <a:tblGrid>
                <a:gridCol w="9769724">
                  <a:extLst>
                    <a:ext uri="{9D8B030D-6E8A-4147-A177-3AD203B41FA5}">
                      <a16:colId xmlns:a16="http://schemas.microsoft.com/office/drawing/2014/main" val="580490847"/>
                    </a:ext>
                  </a:extLst>
                </a:gridCol>
              </a:tblGrid>
              <a:tr h="0">
                <a:tc>
                  <a:txBody>
                    <a:bodyPr/>
                    <a:lstStyle/>
                    <a:p>
                      <a:r>
                        <a:rPr lang="en-US" sz="3000" b="1" i="0" dirty="0">
                          <a:solidFill>
                            <a:schemeClr val="tx1"/>
                          </a:solidFill>
                          <a:latin typeface="Oswald Light" pitchFamily="2" charset="77"/>
                        </a:rPr>
                        <a:t>If you answer yes to these questions, it might be that you need help:</a:t>
                      </a:r>
                    </a:p>
                  </a:txBody>
                  <a:tcPr>
                    <a:noFill/>
                  </a:tcPr>
                </a:tc>
                <a:extLst>
                  <a:ext uri="{0D108BD9-81ED-4DB2-BD59-A6C34878D82A}">
                    <a16:rowId xmlns:a16="http://schemas.microsoft.com/office/drawing/2014/main" val="2643937069"/>
                  </a:ext>
                </a:extLst>
              </a:tr>
              <a:tr h="648000">
                <a:tc>
                  <a:txBody>
                    <a:bodyPr/>
                    <a:lstStyle/>
                    <a:p>
                      <a:r>
                        <a:rPr lang="en-US" sz="3000" b="0" i="0" dirty="0">
                          <a:solidFill>
                            <a:schemeClr val="tx1">
                              <a:lumMod val="65000"/>
                              <a:lumOff val="35000"/>
                            </a:schemeClr>
                          </a:solidFill>
                          <a:latin typeface="Oswald Light" pitchFamily="2" charset="77"/>
                        </a:rPr>
                        <a:t>Do you lie about </a:t>
                      </a:r>
                      <a:r>
                        <a:rPr lang="en-US" sz="3000" b="0" i="0" dirty="0">
                          <a:solidFill>
                            <a:srgbClr val="FF61FA"/>
                          </a:solidFill>
                          <a:latin typeface="Oswald Light" pitchFamily="2" charset="77"/>
                        </a:rPr>
                        <a:t>drug</a:t>
                      </a:r>
                      <a:r>
                        <a:rPr lang="en-US" sz="3000" b="0" i="0" dirty="0">
                          <a:solidFill>
                            <a:schemeClr val="tx1">
                              <a:lumMod val="65000"/>
                              <a:lumOff val="35000"/>
                            </a:schemeClr>
                          </a:solidFill>
                          <a:latin typeface="Oswald Light" pitchFamily="2" charset="77"/>
                        </a:rPr>
                        <a:t>* use?</a:t>
                      </a:r>
                    </a:p>
                  </a:txBody>
                  <a:tcPr anchor="ctr">
                    <a:lnR w="12700" cap="flat" cmpd="sng" algn="ctr">
                      <a:noFill/>
                      <a:prstDash val="solid"/>
                      <a:round/>
                      <a:headEnd type="none" w="med" len="med"/>
                      <a:tailEnd type="none" w="med" len="med"/>
                    </a:lnR>
                    <a:lnB w="12700" cap="flat" cmpd="sng" algn="ctr">
                      <a:solidFill>
                        <a:srgbClr val="FF61FA"/>
                      </a:solidFill>
                      <a:prstDash val="sysDot"/>
                      <a:round/>
                      <a:headEnd type="none" w="med" len="med"/>
                      <a:tailEnd type="none" w="med" len="med"/>
                    </a:lnB>
                    <a:noFill/>
                  </a:tcPr>
                </a:tc>
                <a:extLst>
                  <a:ext uri="{0D108BD9-81ED-4DB2-BD59-A6C34878D82A}">
                    <a16:rowId xmlns:a16="http://schemas.microsoft.com/office/drawing/2014/main" val="3544179888"/>
                  </a:ext>
                </a:extLst>
              </a:tr>
              <a:tr h="64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000" b="0" i="0" dirty="0">
                          <a:solidFill>
                            <a:schemeClr val="tx1">
                              <a:lumMod val="65000"/>
                              <a:lumOff val="35000"/>
                            </a:schemeClr>
                          </a:solidFill>
                          <a:latin typeface="Oswald Light" pitchFamily="2" charset="77"/>
                          <a:ea typeface="Poppins"/>
                          <a:cs typeface="Poppins"/>
                          <a:sym typeface="Poppins"/>
                        </a:rPr>
                        <a:t>Do you take </a:t>
                      </a:r>
                      <a:r>
                        <a:rPr lang="en-GB" sz="3000" b="0" i="0" dirty="0">
                          <a:solidFill>
                            <a:srgbClr val="FF61FA"/>
                          </a:solidFill>
                          <a:latin typeface="Oswald Light" pitchFamily="2" charset="77"/>
                          <a:ea typeface="Poppins"/>
                          <a:cs typeface="Poppins"/>
                          <a:sym typeface="Poppins"/>
                        </a:rPr>
                        <a:t>drugs</a:t>
                      </a:r>
                      <a:r>
                        <a:rPr lang="en-GB" sz="3000" b="0" i="0" dirty="0">
                          <a:solidFill>
                            <a:schemeClr val="tx1">
                              <a:lumMod val="65000"/>
                              <a:lumOff val="35000"/>
                            </a:schemeClr>
                          </a:solidFill>
                          <a:latin typeface="Oswald Light" pitchFamily="2" charset="77"/>
                          <a:ea typeface="Poppins"/>
                          <a:cs typeface="Poppins"/>
                          <a:sym typeface="Poppins"/>
                        </a:rPr>
                        <a:t> alone?</a:t>
                      </a:r>
                    </a:p>
                  </a:txBody>
                  <a:tcPr anchor="ctr">
                    <a:lnR w="12700" cap="flat" cmpd="sng" algn="ctr">
                      <a:noFill/>
                      <a:prstDash val="solid"/>
                      <a:round/>
                      <a:headEnd type="none" w="med" len="med"/>
                      <a:tailEnd type="none" w="med" len="med"/>
                    </a:lnR>
                    <a:lnT w="12700" cap="flat" cmpd="sng" algn="ctr">
                      <a:solidFill>
                        <a:srgbClr val="FF61FA"/>
                      </a:solidFill>
                      <a:prstDash val="sysDot"/>
                      <a:round/>
                      <a:headEnd type="none" w="med" len="med"/>
                      <a:tailEnd type="none" w="med" len="med"/>
                    </a:lnT>
                    <a:lnB w="12700" cap="flat" cmpd="sng" algn="ctr">
                      <a:solidFill>
                        <a:srgbClr val="FF61FA"/>
                      </a:solidFill>
                      <a:prstDash val="sysDot"/>
                      <a:round/>
                      <a:headEnd type="none" w="med" len="med"/>
                      <a:tailEnd type="none" w="med" len="med"/>
                    </a:lnB>
                    <a:noFill/>
                  </a:tcPr>
                </a:tc>
                <a:extLst>
                  <a:ext uri="{0D108BD9-81ED-4DB2-BD59-A6C34878D82A}">
                    <a16:rowId xmlns:a16="http://schemas.microsoft.com/office/drawing/2014/main" val="3875534591"/>
                  </a:ext>
                </a:extLst>
              </a:tr>
              <a:tr h="64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000" b="0" i="0" dirty="0">
                          <a:solidFill>
                            <a:schemeClr val="tx1">
                              <a:lumMod val="65000"/>
                              <a:lumOff val="35000"/>
                            </a:schemeClr>
                          </a:solidFill>
                          <a:latin typeface="Oswald Light" pitchFamily="2" charset="77"/>
                          <a:ea typeface="Poppins"/>
                          <a:cs typeface="Poppins"/>
                          <a:sym typeface="Poppins"/>
                        </a:rPr>
                        <a:t>Have you ever tried to quit and been unable to?</a:t>
                      </a:r>
                    </a:p>
                  </a:txBody>
                  <a:tcPr anchor="ctr">
                    <a:lnR w="12700" cap="flat" cmpd="sng" algn="ctr">
                      <a:noFill/>
                      <a:prstDash val="solid"/>
                      <a:round/>
                      <a:headEnd type="none" w="med" len="med"/>
                      <a:tailEnd type="none" w="med" len="med"/>
                    </a:lnR>
                    <a:lnT w="12700" cap="flat" cmpd="sng" algn="ctr">
                      <a:solidFill>
                        <a:srgbClr val="FF61FA"/>
                      </a:solidFill>
                      <a:prstDash val="sysDot"/>
                      <a:round/>
                      <a:headEnd type="none" w="med" len="med"/>
                      <a:tailEnd type="none" w="med" len="med"/>
                    </a:lnT>
                    <a:lnB w="12700" cap="flat" cmpd="sng" algn="ctr">
                      <a:solidFill>
                        <a:srgbClr val="FF61FA"/>
                      </a:solidFill>
                      <a:prstDash val="sysDot"/>
                      <a:round/>
                      <a:headEnd type="none" w="med" len="med"/>
                      <a:tailEnd type="none" w="med" len="med"/>
                    </a:lnB>
                    <a:noFill/>
                  </a:tcPr>
                </a:tc>
                <a:extLst>
                  <a:ext uri="{0D108BD9-81ED-4DB2-BD59-A6C34878D82A}">
                    <a16:rowId xmlns:a16="http://schemas.microsoft.com/office/drawing/2014/main" val="2008462839"/>
                  </a:ext>
                </a:extLst>
              </a:tr>
              <a:tr h="64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000" b="0" i="0" dirty="0">
                          <a:solidFill>
                            <a:schemeClr val="tx1">
                              <a:lumMod val="65000"/>
                              <a:lumOff val="35000"/>
                            </a:schemeClr>
                          </a:solidFill>
                          <a:latin typeface="Oswald Light" pitchFamily="2" charset="77"/>
                          <a:ea typeface="Poppins"/>
                          <a:cs typeface="Poppins"/>
                          <a:sym typeface="Poppins"/>
                        </a:rPr>
                        <a:t>Do you continue taking </a:t>
                      </a:r>
                      <a:r>
                        <a:rPr lang="en-GB" sz="3000" b="0" i="0" dirty="0">
                          <a:solidFill>
                            <a:srgbClr val="FF61FA"/>
                          </a:solidFill>
                          <a:latin typeface="Oswald Light" pitchFamily="2" charset="77"/>
                          <a:ea typeface="Poppins"/>
                          <a:cs typeface="Poppins"/>
                          <a:sym typeface="Poppins"/>
                        </a:rPr>
                        <a:t>drugs</a:t>
                      </a:r>
                      <a:r>
                        <a:rPr lang="en-GB" sz="3000" b="0" i="0" dirty="0">
                          <a:solidFill>
                            <a:schemeClr val="tx1">
                              <a:lumMod val="65000"/>
                              <a:lumOff val="35000"/>
                            </a:schemeClr>
                          </a:solidFill>
                          <a:latin typeface="Oswald Light" pitchFamily="2" charset="77"/>
                          <a:ea typeface="Poppins"/>
                          <a:cs typeface="Poppins"/>
                          <a:sym typeface="Poppins"/>
                        </a:rPr>
                        <a:t> despite negative consequences?</a:t>
                      </a:r>
                    </a:p>
                  </a:txBody>
                  <a:tcPr anchor="ctr">
                    <a:lnR w="12700" cap="flat" cmpd="sng" algn="ctr">
                      <a:noFill/>
                      <a:prstDash val="solid"/>
                      <a:round/>
                      <a:headEnd type="none" w="med" len="med"/>
                      <a:tailEnd type="none" w="med" len="med"/>
                    </a:lnR>
                    <a:lnT w="12700" cap="flat" cmpd="sng" algn="ctr">
                      <a:solidFill>
                        <a:srgbClr val="FF61FA"/>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62126003"/>
                  </a:ext>
                </a:extLst>
              </a:tr>
            </a:tbl>
          </a:graphicData>
        </a:graphic>
      </p:graphicFrame>
      <p:sp>
        <p:nvSpPr>
          <p:cNvPr id="4" name="Rectangle 3">
            <a:extLst>
              <a:ext uri="{FF2B5EF4-FFF2-40B4-BE49-F238E27FC236}">
                <a16:creationId xmlns:a16="http://schemas.microsoft.com/office/drawing/2014/main" id="{54027A02-379C-074B-BD85-12A39E6D6B0A}"/>
              </a:ext>
            </a:extLst>
          </p:cNvPr>
          <p:cNvSpPr/>
          <p:nvPr/>
        </p:nvSpPr>
        <p:spPr>
          <a:xfrm>
            <a:off x="368300" y="4993964"/>
            <a:ext cx="5198859" cy="355482"/>
          </a:xfrm>
          <a:prstGeom prst="rect">
            <a:avLst/>
          </a:prstGeom>
        </p:spPr>
        <p:txBody>
          <a:bodyPr wrap="none">
            <a:spAutoFit/>
          </a:bodyPr>
          <a:lstStyle/>
          <a:p>
            <a:pPr lvl="0">
              <a:lnSpc>
                <a:spcPct val="95000"/>
              </a:lnSpc>
              <a:spcBef>
                <a:spcPts val="1500"/>
              </a:spcBef>
            </a:pPr>
            <a:r>
              <a:rPr lang="en-GB" sz="1800" dirty="0">
                <a:solidFill>
                  <a:srgbClr val="FF61FA"/>
                </a:solidFill>
                <a:highlight>
                  <a:srgbClr val="FFFFFF"/>
                </a:highlight>
                <a:latin typeface="Oswald Light" pitchFamily="2" charset="77"/>
                <a:ea typeface="Poppins"/>
                <a:cs typeface="Poppins"/>
                <a:sym typeface="Poppins"/>
              </a:rPr>
              <a:t>* ’drugs’ include legal drugs like alcohol, smoking and vaping too.</a:t>
            </a:r>
          </a:p>
        </p:txBody>
      </p:sp>
    </p:spTree>
    <p:extLst>
      <p:ext uri="{BB962C8B-B14F-4D97-AF65-F5344CB8AC3E}">
        <p14:creationId xmlns:p14="http://schemas.microsoft.com/office/powerpoint/2010/main" val="337137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326;g10a9d0a9122_0_14">
            <a:extLst>
              <a:ext uri="{FF2B5EF4-FFF2-40B4-BE49-F238E27FC236}">
                <a16:creationId xmlns:a16="http://schemas.microsoft.com/office/drawing/2014/main" id="{C1027B67-EC66-9948-8150-6A9570DE10FC}"/>
              </a:ext>
            </a:extLst>
          </p:cNvPr>
          <p:cNvPicPr preferRelativeResize="0"/>
          <p:nvPr/>
        </p:nvPicPr>
        <p:blipFill rotWithShape="1">
          <a:blip r:embed="rId3">
            <a:alphaModFix/>
          </a:blip>
          <a:srcRect/>
          <a:stretch/>
        </p:blipFill>
        <p:spPr>
          <a:xfrm>
            <a:off x="951162" y="1901446"/>
            <a:ext cx="1993743" cy="814961"/>
          </a:xfrm>
          <a:prstGeom prst="rect">
            <a:avLst/>
          </a:prstGeom>
          <a:noFill/>
          <a:ln>
            <a:noFill/>
          </a:ln>
        </p:spPr>
      </p:pic>
      <p:pic>
        <p:nvPicPr>
          <p:cNvPr id="21" name="Google Shape;316;g10a9d0a9122_0_14" descr="Image result for talk about alcohol">
            <a:extLst>
              <a:ext uri="{FF2B5EF4-FFF2-40B4-BE49-F238E27FC236}">
                <a16:creationId xmlns:a16="http://schemas.microsoft.com/office/drawing/2014/main" id="{6046D0FA-C664-CB48-916B-034819628AE7}"/>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6694255" y="1100614"/>
            <a:ext cx="1669816" cy="1669816"/>
          </a:xfrm>
          <a:prstGeom prst="rect">
            <a:avLst/>
          </a:prstGeom>
          <a:noFill/>
          <a:ln>
            <a:noFill/>
          </a:ln>
        </p:spPr>
      </p:pic>
      <p:pic>
        <p:nvPicPr>
          <p:cNvPr id="22" name="Google Shape;324;g10a9d0a9122_0_14">
            <a:extLst>
              <a:ext uri="{FF2B5EF4-FFF2-40B4-BE49-F238E27FC236}">
                <a16:creationId xmlns:a16="http://schemas.microsoft.com/office/drawing/2014/main" id="{7F63C84A-FC1F-2B47-B68B-026E660462A6}"/>
              </a:ext>
            </a:extLst>
          </p:cNvPr>
          <p:cNvPicPr preferRelativeResize="0"/>
          <p:nvPr/>
        </p:nvPicPr>
        <p:blipFill rotWithShape="1">
          <a:blip r:embed="rId5">
            <a:clrChange>
              <a:clrFrom>
                <a:srgbClr val="FFFFFF"/>
              </a:clrFrom>
              <a:clrTo>
                <a:srgbClr val="FFFFFF">
                  <a:alpha val="0"/>
                </a:srgbClr>
              </a:clrTo>
            </a:clrChange>
            <a:alphaModFix/>
          </a:blip>
          <a:srcRect t="41067" b="12934"/>
          <a:stretch/>
        </p:blipFill>
        <p:spPr>
          <a:xfrm>
            <a:off x="9116258" y="1928575"/>
            <a:ext cx="2477889" cy="814961"/>
          </a:xfrm>
          <a:prstGeom prst="rect">
            <a:avLst/>
          </a:prstGeom>
          <a:noFill/>
          <a:ln>
            <a:noFill/>
          </a:ln>
        </p:spPr>
      </p:pic>
      <p:pic>
        <p:nvPicPr>
          <p:cNvPr id="23" name="Google Shape;330;g10a9d0a9122_0_14" descr="See the source image">
            <a:extLst>
              <a:ext uri="{FF2B5EF4-FFF2-40B4-BE49-F238E27FC236}">
                <a16:creationId xmlns:a16="http://schemas.microsoft.com/office/drawing/2014/main" id="{7CE88639-49EA-3E47-A44D-8C40432156B6}"/>
              </a:ext>
            </a:extLst>
          </p:cNvPr>
          <p:cNvPicPr preferRelativeResize="0"/>
          <p:nvPr/>
        </p:nvPicPr>
        <p:blipFill rotWithShape="1">
          <a:blip r:embed="rId6">
            <a:alphaModFix/>
          </a:blip>
          <a:srcRect/>
          <a:stretch/>
        </p:blipFill>
        <p:spPr>
          <a:xfrm>
            <a:off x="929222" y="4134273"/>
            <a:ext cx="1993744" cy="994504"/>
          </a:xfrm>
          <a:prstGeom prst="rect">
            <a:avLst/>
          </a:prstGeom>
          <a:noFill/>
          <a:ln>
            <a:noFill/>
          </a:ln>
        </p:spPr>
      </p:pic>
      <p:grpSp>
        <p:nvGrpSpPr>
          <p:cNvPr id="24" name="Group 23">
            <a:extLst>
              <a:ext uri="{FF2B5EF4-FFF2-40B4-BE49-F238E27FC236}">
                <a16:creationId xmlns:a16="http://schemas.microsoft.com/office/drawing/2014/main" id="{989BC987-5175-2C4B-B82C-C2FF187D295E}"/>
              </a:ext>
            </a:extLst>
          </p:cNvPr>
          <p:cNvGrpSpPr/>
          <p:nvPr/>
        </p:nvGrpSpPr>
        <p:grpSpPr>
          <a:xfrm>
            <a:off x="3761261" y="4383383"/>
            <a:ext cx="1841703" cy="496283"/>
            <a:chOff x="277305" y="5278364"/>
            <a:chExt cx="3459911" cy="932341"/>
          </a:xfrm>
        </p:grpSpPr>
        <p:pic>
          <p:nvPicPr>
            <p:cNvPr id="25" name="Google Shape;319;g10a9d0a9122_0_14">
              <a:extLst>
                <a:ext uri="{FF2B5EF4-FFF2-40B4-BE49-F238E27FC236}">
                  <a16:creationId xmlns:a16="http://schemas.microsoft.com/office/drawing/2014/main" id="{2AF7FDB0-C64A-E84A-B3D9-53EF65A684AA}"/>
                </a:ext>
              </a:extLst>
            </p:cNvPr>
            <p:cNvPicPr preferRelativeResize="0"/>
            <p:nvPr/>
          </p:nvPicPr>
          <p:blipFill rotWithShape="1">
            <a:blip r:embed="rId7">
              <a:alphaModFix/>
            </a:blip>
            <a:srcRect/>
            <a:stretch/>
          </p:blipFill>
          <p:spPr>
            <a:xfrm>
              <a:off x="277305" y="5278364"/>
              <a:ext cx="1866676" cy="777782"/>
            </a:xfrm>
            <a:prstGeom prst="rect">
              <a:avLst/>
            </a:prstGeom>
            <a:noFill/>
            <a:ln>
              <a:noFill/>
            </a:ln>
          </p:spPr>
        </p:pic>
        <p:pic>
          <p:nvPicPr>
            <p:cNvPr id="26" name="Google Shape;320;g10a9d0a9122_0_14">
              <a:extLst>
                <a:ext uri="{FF2B5EF4-FFF2-40B4-BE49-F238E27FC236}">
                  <a16:creationId xmlns:a16="http://schemas.microsoft.com/office/drawing/2014/main" id="{699EBBFE-A6D4-1B47-857C-048F32657C19}"/>
                </a:ext>
              </a:extLst>
            </p:cNvPr>
            <p:cNvPicPr preferRelativeResize="0"/>
            <p:nvPr/>
          </p:nvPicPr>
          <p:blipFill rotWithShape="1">
            <a:blip r:embed="rId8">
              <a:alphaModFix/>
            </a:blip>
            <a:srcRect/>
            <a:stretch/>
          </p:blipFill>
          <p:spPr>
            <a:xfrm>
              <a:off x="2212989" y="5358449"/>
              <a:ext cx="1524227" cy="852256"/>
            </a:xfrm>
            <a:prstGeom prst="rect">
              <a:avLst/>
            </a:prstGeom>
            <a:noFill/>
            <a:ln>
              <a:noFill/>
            </a:ln>
          </p:spPr>
        </p:pic>
      </p:grpSp>
      <p:pic>
        <p:nvPicPr>
          <p:cNvPr id="27" name="Google Shape;322;g10a9d0a9122_0_14" descr="A black sign with white text&#10;&#10;Description automatically generated">
            <a:extLst>
              <a:ext uri="{FF2B5EF4-FFF2-40B4-BE49-F238E27FC236}">
                <a16:creationId xmlns:a16="http://schemas.microsoft.com/office/drawing/2014/main" id="{2BDEAE3D-04A3-0A45-8586-50F578D8EA3C}"/>
              </a:ext>
            </a:extLst>
          </p:cNvPr>
          <p:cNvPicPr preferRelativeResize="0"/>
          <p:nvPr/>
        </p:nvPicPr>
        <p:blipFill rotWithShape="1">
          <a:blip r:embed="rId9">
            <a:alphaModFix/>
          </a:blip>
          <a:srcRect/>
          <a:stretch/>
        </p:blipFill>
        <p:spPr>
          <a:xfrm>
            <a:off x="6874841" y="3901815"/>
            <a:ext cx="1377147" cy="1377147"/>
          </a:xfrm>
          <a:prstGeom prst="rect">
            <a:avLst/>
          </a:prstGeom>
          <a:noFill/>
          <a:ln>
            <a:noFill/>
          </a:ln>
        </p:spPr>
      </p:pic>
      <p:pic>
        <p:nvPicPr>
          <p:cNvPr id="28" name="Google Shape;317;g10a9d0a9122_0_14">
            <a:extLst>
              <a:ext uri="{FF2B5EF4-FFF2-40B4-BE49-F238E27FC236}">
                <a16:creationId xmlns:a16="http://schemas.microsoft.com/office/drawing/2014/main" id="{D8DA18F0-2CE9-8143-9356-A38AB9D6A7E2}"/>
              </a:ext>
            </a:extLst>
          </p:cNvPr>
          <p:cNvPicPr preferRelativeResize="0"/>
          <p:nvPr/>
        </p:nvPicPr>
        <p:blipFill rotWithShape="1">
          <a:blip r:embed="rId10">
            <a:alphaModFix/>
          </a:blip>
          <a:srcRect/>
          <a:stretch/>
        </p:blipFill>
        <p:spPr>
          <a:xfrm>
            <a:off x="9305428" y="4282360"/>
            <a:ext cx="2133023" cy="503678"/>
          </a:xfrm>
          <a:prstGeom prst="rect">
            <a:avLst/>
          </a:prstGeom>
          <a:noFill/>
          <a:ln>
            <a:noFill/>
          </a:ln>
        </p:spPr>
      </p:pic>
      <p:sp>
        <p:nvSpPr>
          <p:cNvPr id="29" name="Google Shape;327;g10a9d0a9122_0_14">
            <a:extLst>
              <a:ext uri="{FF2B5EF4-FFF2-40B4-BE49-F238E27FC236}">
                <a16:creationId xmlns:a16="http://schemas.microsoft.com/office/drawing/2014/main" id="{F19D6F19-DADD-F446-B45C-F1CAFAB2DE4D}"/>
              </a:ext>
            </a:extLst>
          </p:cNvPr>
          <p:cNvSpPr txBox="1"/>
          <p:nvPr/>
        </p:nvSpPr>
        <p:spPr>
          <a:xfrm>
            <a:off x="402571" y="2940894"/>
            <a:ext cx="3059982" cy="3231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500" b="1" u="sng" dirty="0">
                <a:solidFill>
                  <a:schemeClr val="tx1"/>
                </a:solidFill>
                <a:latin typeface="Oswald" pitchFamily="2" charset="77"/>
                <a:ea typeface="Poppins"/>
                <a:cs typeface="Poppins"/>
                <a:sym typeface="Poppins"/>
                <a:hlinkClick r:id="rId11">
                  <a:extLst>
                    <a:ext uri="{A12FA001-AC4F-418D-AE19-62706E023703}">
                      <ahyp:hlinkClr xmlns:ahyp="http://schemas.microsoft.com/office/drawing/2018/hyperlinkcolor" val="tx"/>
                    </a:ext>
                  </a:extLst>
                </a:hlinkClick>
              </a:rPr>
              <a:t>dsmfoundation.org.uk</a:t>
            </a:r>
            <a:r>
              <a:rPr lang="en-GB" sz="1500" b="1" dirty="0">
                <a:solidFill>
                  <a:schemeClr val="tx1"/>
                </a:solidFill>
                <a:latin typeface="Oswald" pitchFamily="2" charset="77"/>
                <a:ea typeface="Poppins"/>
                <a:cs typeface="Poppins"/>
                <a:sym typeface="Poppins"/>
              </a:rPr>
              <a:t> </a:t>
            </a:r>
            <a:endParaRPr sz="1500" b="1" dirty="0">
              <a:solidFill>
                <a:schemeClr val="tx1"/>
              </a:solidFill>
              <a:latin typeface="Oswald" pitchFamily="2" charset="77"/>
            </a:endParaRPr>
          </a:p>
        </p:txBody>
      </p:sp>
      <p:sp>
        <p:nvSpPr>
          <p:cNvPr id="30" name="Google Shape;327;g10a9d0a9122_0_14">
            <a:extLst>
              <a:ext uri="{FF2B5EF4-FFF2-40B4-BE49-F238E27FC236}">
                <a16:creationId xmlns:a16="http://schemas.microsoft.com/office/drawing/2014/main" id="{4E7129A0-AD28-7043-AFEB-21801B083100}"/>
              </a:ext>
            </a:extLst>
          </p:cNvPr>
          <p:cNvSpPr txBox="1"/>
          <p:nvPr/>
        </p:nvSpPr>
        <p:spPr>
          <a:xfrm>
            <a:off x="3118877" y="2940894"/>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2">
                  <a:extLst>
                    <a:ext uri="{A12FA001-AC4F-418D-AE19-62706E023703}">
                      <ahyp:hlinkClr xmlns:ahyp="http://schemas.microsoft.com/office/drawing/2018/hyperlinkcolor" val="tx"/>
                    </a:ext>
                  </a:extLst>
                </a:hlinkClick>
              </a:rPr>
              <a:t>drugscience.org.uk</a:t>
            </a:r>
            <a:r>
              <a:rPr lang="en-GB" sz="1500" b="1" u="sng" dirty="0">
                <a:solidFill>
                  <a:schemeClr val="tx1"/>
                </a:solidFill>
                <a:latin typeface="Oswald" pitchFamily="2" charset="77"/>
                <a:ea typeface="Poppins"/>
                <a:cs typeface="Poppins"/>
                <a:sym typeface="Poppins"/>
                <a:hlinkClick r:id="rId12">
                  <a:extLst>
                    <a:ext uri="{A12FA001-AC4F-418D-AE19-62706E023703}">
                      <ahyp:hlinkClr xmlns:ahyp="http://schemas.microsoft.com/office/drawing/2018/hyperlinkcolor" val="tx"/>
                    </a:ext>
                  </a:extLst>
                </a:hlinkClick>
              </a:rPr>
              <a:t> </a:t>
            </a:r>
            <a:endParaRPr lang="en-GB" sz="1500" b="1" u="sng" dirty="0">
              <a:solidFill>
                <a:schemeClr val="tx1"/>
              </a:solidFill>
              <a:latin typeface="Oswald" pitchFamily="2" charset="77"/>
              <a:ea typeface="Poppins"/>
              <a:cs typeface="Poppins"/>
              <a:sym typeface="Poppins"/>
            </a:endParaRPr>
          </a:p>
        </p:txBody>
      </p:sp>
      <p:sp>
        <p:nvSpPr>
          <p:cNvPr id="31" name="Google Shape;327;g10a9d0a9122_0_14">
            <a:extLst>
              <a:ext uri="{FF2B5EF4-FFF2-40B4-BE49-F238E27FC236}">
                <a16:creationId xmlns:a16="http://schemas.microsoft.com/office/drawing/2014/main" id="{BD04BD84-E903-AB43-8F28-F53BFCA0109B}"/>
              </a:ext>
            </a:extLst>
          </p:cNvPr>
          <p:cNvSpPr txBox="1"/>
          <p:nvPr/>
        </p:nvSpPr>
        <p:spPr>
          <a:xfrm>
            <a:off x="5989041" y="2940894"/>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3">
                  <a:extLst>
                    <a:ext uri="{A12FA001-AC4F-418D-AE19-62706E023703}">
                      <ahyp:hlinkClr xmlns:ahyp="http://schemas.microsoft.com/office/drawing/2018/hyperlinkcolor" val="tx"/>
                    </a:ext>
                  </a:extLst>
                </a:hlinkClick>
              </a:rPr>
              <a:t>talkaboutalcohol.com</a:t>
            </a:r>
            <a:endParaRPr lang="en-GB" sz="1500" b="1" u="sng" dirty="0">
              <a:solidFill>
                <a:schemeClr val="tx1"/>
              </a:solidFill>
              <a:latin typeface="Oswald" pitchFamily="2" charset="77"/>
              <a:ea typeface="Poppins"/>
              <a:cs typeface="Poppins"/>
              <a:sym typeface="Poppins"/>
            </a:endParaRPr>
          </a:p>
        </p:txBody>
      </p:sp>
      <p:sp>
        <p:nvSpPr>
          <p:cNvPr id="33" name="Google Shape;327;g10a9d0a9122_0_14">
            <a:extLst>
              <a:ext uri="{FF2B5EF4-FFF2-40B4-BE49-F238E27FC236}">
                <a16:creationId xmlns:a16="http://schemas.microsoft.com/office/drawing/2014/main" id="{7682BAD4-EA0E-424B-A1CA-8C071155EA22}"/>
              </a:ext>
            </a:extLst>
          </p:cNvPr>
          <p:cNvSpPr txBox="1"/>
          <p:nvPr/>
        </p:nvSpPr>
        <p:spPr>
          <a:xfrm>
            <a:off x="8895165" y="2940894"/>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4">
                  <a:extLst>
                    <a:ext uri="{A12FA001-AC4F-418D-AE19-62706E023703}">
                      <ahyp:hlinkClr xmlns:ahyp="http://schemas.microsoft.com/office/drawing/2018/hyperlinkcolor" val="tx"/>
                    </a:ext>
                  </a:extLst>
                </a:hlinkClick>
              </a:rPr>
              <a:t>themix.org.uk</a:t>
            </a:r>
            <a:r>
              <a:rPr lang="en-GB" sz="1500" b="1" u="sng" dirty="0">
                <a:solidFill>
                  <a:schemeClr val="tx1"/>
                </a:solidFill>
                <a:latin typeface="Oswald" pitchFamily="2" charset="77"/>
                <a:ea typeface="Poppins"/>
                <a:cs typeface="Poppins"/>
                <a:sym typeface="Poppins"/>
                <a:hlinkClick r:id="rId14">
                  <a:extLst>
                    <a:ext uri="{A12FA001-AC4F-418D-AE19-62706E023703}">
                      <ahyp:hlinkClr xmlns:ahyp="http://schemas.microsoft.com/office/drawing/2018/hyperlinkcolor" val="tx"/>
                    </a:ext>
                  </a:extLst>
                </a:hlinkClick>
              </a:rPr>
              <a:t> </a:t>
            </a:r>
            <a:endParaRPr lang="en-GB" sz="1500" b="1" u="sng" dirty="0">
              <a:solidFill>
                <a:schemeClr val="tx1"/>
              </a:solidFill>
              <a:latin typeface="Oswald" pitchFamily="2" charset="77"/>
              <a:ea typeface="Poppins"/>
              <a:cs typeface="Poppins"/>
              <a:sym typeface="Poppins"/>
            </a:endParaRPr>
          </a:p>
        </p:txBody>
      </p:sp>
      <p:sp>
        <p:nvSpPr>
          <p:cNvPr id="50" name="Google Shape;327;g10a9d0a9122_0_14">
            <a:extLst>
              <a:ext uri="{FF2B5EF4-FFF2-40B4-BE49-F238E27FC236}">
                <a16:creationId xmlns:a16="http://schemas.microsoft.com/office/drawing/2014/main" id="{8B3F6DEF-1619-244F-B13C-22AEA4D3E6F7}"/>
              </a:ext>
            </a:extLst>
          </p:cNvPr>
          <p:cNvSpPr txBox="1"/>
          <p:nvPr/>
        </p:nvSpPr>
        <p:spPr>
          <a:xfrm>
            <a:off x="402571" y="5204100"/>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5">
                  <a:extLst>
                    <a:ext uri="{A12FA001-AC4F-418D-AE19-62706E023703}">
                      <ahyp:hlinkClr xmlns:ahyp="http://schemas.microsoft.com/office/drawing/2018/hyperlinkcolor" val="tx"/>
                    </a:ext>
                  </a:extLst>
                </a:hlinkClick>
              </a:rPr>
              <a:t>ithappens.education</a:t>
            </a:r>
            <a:endParaRPr sz="1500" b="1" dirty="0">
              <a:solidFill>
                <a:schemeClr val="tx1"/>
              </a:solidFill>
              <a:latin typeface="Oswald" pitchFamily="2" charset="77"/>
            </a:endParaRPr>
          </a:p>
        </p:txBody>
      </p:sp>
      <p:sp>
        <p:nvSpPr>
          <p:cNvPr id="52" name="Google Shape;327;g10a9d0a9122_0_14">
            <a:extLst>
              <a:ext uri="{FF2B5EF4-FFF2-40B4-BE49-F238E27FC236}">
                <a16:creationId xmlns:a16="http://schemas.microsoft.com/office/drawing/2014/main" id="{B6E44391-412F-4A41-880D-F01E1CA108F4}"/>
              </a:ext>
            </a:extLst>
          </p:cNvPr>
          <p:cNvSpPr txBox="1"/>
          <p:nvPr/>
        </p:nvSpPr>
        <p:spPr>
          <a:xfrm>
            <a:off x="3118877" y="5204100"/>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6">
                  <a:extLst>
                    <a:ext uri="{A12FA001-AC4F-418D-AE19-62706E023703}">
                      <ahyp:hlinkClr xmlns:ahyp="http://schemas.microsoft.com/office/drawing/2018/hyperlinkcolor" val="tx"/>
                    </a:ext>
                  </a:extLst>
                </a:hlinkClick>
              </a:rPr>
              <a:t>nhsgo.uk</a:t>
            </a:r>
            <a:r>
              <a:rPr lang="en-GB" sz="1500" b="1" u="sng" dirty="0">
                <a:solidFill>
                  <a:schemeClr val="tx1"/>
                </a:solidFill>
                <a:latin typeface="Oswald" pitchFamily="2" charset="77"/>
                <a:ea typeface="Poppins"/>
                <a:cs typeface="Poppins"/>
                <a:sym typeface="Poppins"/>
                <a:hlinkClick r:id="rId16">
                  <a:extLst>
                    <a:ext uri="{A12FA001-AC4F-418D-AE19-62706E023703}">
                      <ahyp:hlinkClr xmlns:ahyp="http://schemas.microsoft.com/office/drawing/2018/hyperlinkcolor" val="tx"/>
                    </a:ext>
                  </a:extLst>
                </a:hlinkClick>
              </a:rPr>
              <a:t> </a:t>
            </a:r>
            <a:endParaRPr lang="en-GB" sz="1500" b="1" u="sng" dirty="0">
              <a:solidFill>
                <a:schemeClr val="tx1"/>
              </a:solidFill>
              <a:latin typeface="Oswald" pitchFamily="2" charset="77"/>
              <a:ea typeface="Poppins"/>
              <a:cs typeface="Poppins"/>
              <a:sym typeface="Poppins"/>
            </a:endParaRPr>
          </a:p>
        </p:txBody>
      </p:sp>
      <p:sp>
        <p:nvSpPr>
          <p:cNvPr id="53" name="Google Shape;327;g10a9d0a9122_0_14">
            <a:extLst>
              <a:ext uri="{FF2B5EF4-FFF2-40B4-BE49-F238E27FC236}">
                <a16:creationId xmlns:a16="http://schemas.microsoft.com/office/drawing/2014/main" id="{32525479-34EE-554D-BAE5-10E0707C4862}"/>
              </a:ext>
            </a:extLst>
          </p:cNvPr>
          <p:cNvSpPr txBox="1"/>
          <p:nvPr/>
        </p:nvSpPr>
        <p:spPr>
          <a:xfrm>
            <a:off x="5989041" y="5204100"/>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7">
                  <a:extLst>
                    <a:ext uri="{A12FA001-AC4F-418D-AE19-62706E023703}">
                      <ahyp:hlinkClr xmlns:ahyp="http://schemas.microsoft.com/office/drawing/2018/hyperlinkcolor" val="tx"/>
                    </a:ext>
                  </a:extLst>
                </a:hlinkClick>
              </a:rPr>
              <a:t>riseabove.org.uk</a:t>
            </a:r>
            <a:r>
              <a:rPr lang="en-GB" sz="1500" b="1" u="sng" dirty="0">
                <a:solidFill>
                  <a:schemeClr val="tx1"/>
                </a:solidFill>
                <a:latin typeface="Oswald" pitchFamily="2" charset="77"/>
                <a:ea typeface="Poppins"/>
                <a:cs typeface="Poppins"/>
                <a:sym typeface="Poppins"/>
                <a:hlinkClick r:id="rId17">
                  <a:extLst>
                    <a:ext uri="{A12FA001-AC4F-418D-AE19-62706E023703}">
                      <ahyp:hlinkClr xmlns:ahyp="http://schemas.microsoft.com/office/drawing/2018/hyperlinkcolor" val="tx"/>
                    </a:ext>
                  </a:extLst>
                </a:hlinkClick>
              </a:rPr>
              <a:t> </a:t>
            </a:r>
            <a:endParaRPr lang="en-GB" sz="1500" b="1" u="sng" dirty="0">
              <a:solidFill>
                <a:schemeClr val="tx1"/>
              </a:solidFill>
              <a:latin typeface="Oswald" pitchFamily="2" charset="77"/>
              <a:ea typeface="Poppins"/>
              <a:cs typeface="Poppins"/>
              <a:sym typeface="Poppins"/>
            </a:endParaRPr>
          </a:p>
        </p:txBody>
      </p:sp>
      <p:sp>
        <p:nvSpPr>
          <p:cNvPr id="54" name="Google Shape;327;g10a9d0a9122_0_14">
            <a:extLst>
              <a:ext uri="{FF2B5EF4-FFF2-40B4-BE49-F238E27FC236}">
                <a16:creationId xmlns:a16="http://schemas.microsoft.com/office/drawing/2014/main" id="{36303E94-D1C8-0C40-8146-F93D68552E67}"/>
              </a:ext>
            </a:extLst>
          </p:cNvPr>
          <p:cNvSpPr txBox="1"/>
          <p:nvPr/>
        </p:nvSpPr>
        <p:spPr>
          <a:xfrm>
            <a:off x="8895165" y="5204100"/>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8">
                  <a:extLst>
                    <a:ext uri="{A12FA001-AC4F-418D-AE19-62706E023703}">
                      <ahyp:hlinkClr xmlns:ahyp="http://schemas.microsoft.com/office/drawing/2018/hyperlinkcolor" val="tx"/>
                    </a:ext>
                  </a:extLst>
                </a:hlinkClick>
              </a:rPr>
              <a:t>youngminds.org.uk</a:t>
            </a:r>
            <a:r>
              <a:rPr lang="en-GB" sz="1500" b="1" u="sng" dirty="0">
                <a:solidFill>
                  <a:schemeClr val="tx1"/>
                </a:solidFill>
                <a:latin typeface="Oswald" pitchFamily="2" charset="77"/>
                <a:ea typeface="Poppins"/>
                <a:cs typeface="Poppins"/>
                <a:sym typeface="Poppins"/>
                <a:hlinkClick r:id="rId18">
                  <a:extLst>
                    <a:ext uri="{A12FA001-AC4F-418D-AE19-62706E023703}">
                      <ahyp:hlinkClr xmlns:ahyp="http://schemas.microsoft.com/office/drawing/2018/hyperlinkcolor" val="tx"/>
                    </a:ext>
                  </a:extLst>
                </a:hlinkClick>
              </a:rPr>
              <a:t> </a:t>
            </a:r>
            <a:endParaRPr lang="en-GB" sz="1500" b="1" u="sng" dirty="0">
              <a:solidFill>
                <a:schemeClr val="tx1"/>
              </a:solidFill>
              <a:latin typeface="Oswald" pitchFamily="2" charset="77"/>
              <a:ea typeface="Poppins"/>
              <a:cs typeface="Poppins"/>
              <a:sym typeface="Poppins"/>
            </a:endParaRPr>
          </a:p>
        </p:txBody>
      </p:sp>
      <p:pic>
        <p:nvPicPr>
          <p:cNvPr id="55" name="Graphic 54">
            <a:extLst>
              <a:ext uri="{FF2B5EF4-FFF2-40B4-BE49-F238E27FC236}">
                <a16:creationId xmlns:a16="http://schemas.microsoft.com/office/drawing/2014/main" id="{F6267019-EF81-C248-A0AC-80693ED235B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79640" y="2073030"/>
            <a:ext cx="1669816" cy="556606"/>
          </a:xfrm>
          <a:prstGeom prst="rect">
            <a:avLst/>
          </a:prstGeom>
        </p:spPr>
      </p:pic>
    </p:spTree>
    <p:extLst>
      <p:ext uri="{BB962C8B-B14F-4D97-AF65-F5344CB8AC3E}">
        <p14:creationId xmlns:p14="http://schemas.microsoft.com/office/powerpoint/2010/main" val="47991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42" name="Rectangle 41">
            <a:extLst>
              <a:ext uri="{FF2B5EF4-FFF2-40B4-BE49-F238E27FC236}">
                <a16:creationId xmlns:a16="http://schemas.microsoft.com/office/drawing/2014/main" id="{755CA44E-9D91-AD41-8159-71A969BEF7FE}"/>
              </a:ext>
            </a:extLst>
          </p:cNvPr>
          <p:cNvSpPr/>
          <p:nvPr/>
        </p:nvSpPr>
        <p:spPr>
          <a:xfrm>
            <a:off x="0" y="-647638"/>
            <a:ext cx="12192000" cy="4775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aphic 2">
            <a:extLst>
              <a:ext uri="{FF2B5EF4-FFF2-40B4-BE49-F238E27FC236}">
                <a16:creationId xmlns:a16="http://schemas.microsoft.com/office/drawing/2014/main" id="{28DFACE6-5443-3349-9D6B-F6698883BB5E}"/>
              </a:ext>
            </a:extLst>
          </p:cNvPr>
          <p:cNvGrpSpPr/>
          <p:nvPr/>
        </p:nvGrpSpPr>
        <p:grpSpPr>
          <a:xfrm>
            <a:off x="4666374" y="-647638"/>
            <a:ext cx="7659851" cy="4673591"/>
            <a:chOff x="5681490" y="2134464"/>
            <a:chExt cx="6340044" cy="3868322"/>
          </a:xfrm>
          <a:solidFill>
            <a:schemeClr val="bg1">
              <a:alpha val="16000"/>
            </a:schemeClr>
          </a:solidFill>
        </p:grpSpPr>
        <p:sp>
          <p:nvSpPr>
            <p:cNvPr id="44" name="Freeform 43">
              <a:extLst>
                <a:ext uri="{FF2B5EF4-FFF2-40B4-BE49-F238E27FC236}">
                  <a16:creationId xmlns:a16="http://schemas.microsoft.com/office/drawing/2014/main" id="{C96FE5B3-B532-8145-938E-B4294D57A0B2}"/>
                </a:ext>
              </a:extLst>
            </p:cNvPr>
            <p:cNvSpPr/>
            <p:nvPr/>
          </p:nvSpPr>
          <p:spPr>
            <a:xfrm>
              <a:off x="7071937" y="3520348"/>
              <a:ext cx="1073936" cy="1234854"/>
            </a:xfrm>
            <a:custGeom>
              <a:avLst/>
              <a:gdLst>
                <a:gd name="connsiteX0" fmla="*/ 536968 w 1073936"/>
                <a:gd name="connsiteY0" fmla="*/ 0 h 1234854"/>
                <a:gd name="connsiteX1" fmla="*/ 1073937 w 1073936"/>
                <a:gd name="connsiteY1" fmla="*/ 308424 h 1234854"/>
                <a:gd name="connsiteX2" fmla="*/ 1073937 w 1073936"/>
                <a:gd name="connsiteY2" fmla="*/ 925851 h 1234854"/>
                <a:gd name="connsiteX3" fmla="*/ 617398 w 1073936"/>
                <a:gd name="connsiteY3" fmla="*/ 1188562 h 1234854"/>
                <a:gd name="connsiteX4" fmla="*/ 536968 w 1073936"/>
                <a:gd name="connsiteY4" fmla="*/ 1234854 h 1234854"/>
                <a:gd name="connsiteX5" fmla="*/ 197891 w 1073936"/>
                <a:gd name="connsiteY5" fmla="*/ 1039847 h 1234854"/>
                <a:gd name="connsiteX6" fmla="*/ 0 w 1073936"/>
                <a:gd name="connsiteY6" fmla="*/ 925851 h 1234854"/>
                <a:gd name="connsiteX7" fmla="*/ 0 w 1073936"/>
                <a:gd name="connsiteY7" fmla="*/ 309003 h 1234854"/>
                <a:gd name="connsiteX8" fmla="*/ 536968 w 1073936"/>
                <a:gd name="connsiteY8" fmla="*/ 0 h 1234854"/>
                <a:gd name="connsiteX9" fmla="*/ 602932 w 1073936"/>
                <a:gd name="connsiteY9" fmla="*/ 1180460 h 1234854"/>
                <a:gd name="connsiteX10" fmla="*/ 1059471 w 1073936"/>
                <a:gd name="connsiteY10" fmla="*/ 917750 h 1234854"/>
                <a:gd name="connsiteX11" fmla="*/ 1059471 w 1073936"/>
                <a:gd name="connsiteY11" fmla="*/ 317104 h 1234854"/>
                <a:gd name="connsiteX12" fmla="*/ 536968 w 1073936"/>
                <a:gd name="connsiteY12" fmla="*/ 16781 h 1234854"/>
                <a:gd name="connsiteX13" fmla="*/ 14466 w 1073936"/>
                <a:gd name="connsiteY13" fmla="*/ 317104 h 1234854"/>
                <a:gd name="connsiteX14" fmla="*/ 14466 w 1073936"/>
                <a:gd name="connsiteY14" fmla="*/ 917750 h 1234854"/>
                <a:gd name="connsiteX15" fmla="*/ 212357 w 1073936"/>
                <a:gd name="connsiteY15" fmla="*/ 1031746 h 1234854"/>
                <a:gd name="connsiteX16" fmla="*/ 536968 w 1073936"/>
                <a:gd name="connsiteY16" fmla="*/ 1218652 h 1234854"/>
                <a:gd name="connsiteX17" fmla="*/ 602932 w 1073936"/>
                <a:gd name="connsiteY17" fmla="*/ 1180460 h 12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936" h="1234854">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grpFill/>
            <a:ln w="578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61EF897-E8B6-BF49-9E04-A35EE9F5A5C6}"/>
                </a:ext>
              </a:extLst>
            </p:cNvPr>
            <p:cNvSpPr/>
            <p:nvPr/>
          </p:nvSpPr>
          <p:spPr>
            <a:xfrm>
              <a:off x="5681490" y="4860518"/>
              <a:ext cx="993507" cy="1142268"/>
            </a:xfrm>
            <a:custGeom>
              <a:avLst/>
              <a:gdLst>
                <a:gd name="connsiteX0" fmla="*/ 0 w 993507"/>
                <a:gd name="connsiteY0" fmla="*/ 285278 h 1142268"/>
                <a:gd name="connsiteX1" fmla="*/ 0 w 993507"/>
                <a:gd name="connsiteY1" fmla="*/ 856413 h 1142268"/>
                <a:gd name="connsiteX2" fmla="*/ 496464 w 993507"/>
                <a:gd name="connsiteY2" fmla="*/ 1142269 h 1142268"/>
                <a:gd name="connsiteX3" fmla="*/ 609297 w 993507"/>
                <a:gd name="connsiteY3" fmla="*/ 1077459 h 1142268"/>
                <a:gd name="connsiteX4" fmla="*/ 609297 w 993507"/>
                <a:gd name="connsiteY4" fmla="*/ 651568 h 1142268"/>
                <a:gd name="connsiteX5" fmla="*/ 993507 w 993507"/>
                <a:gd name="connsiteY5" fmla="*/ 430521 h 1142268"/>
                <a:gd name="connsiteX6" fmla="*/ 993507 w 993507"/>
                <a:gd name="connsiteY6" fmla="*/ 285278 h 1142268"/>
                <a:gd name="connsiteX7" fmla="*/ 496464 w 993507"/>
                <a:gd name="connsiteY7" fmla="*/ 0 h 11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507" h="1142268">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grpFill/>
            <a:ln w="5783"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98010B1F-8322-F74C-9730-80D70B1D4C20}"/>
                </a:ext>
              </a:extLst>
            </p:cNvPr>
            <p:cNvSpPr/>
            <p:nvPr/>
          </p:nvSpPr>
          <p:spPr>
            <a:xfrm>
              <a:off x="6755427" y="4513902"/>
              <a:ext cx="1189662" cy="1302556"/>
            </a:xfrm>
            <a:custGeom>
              <a:avLst/>
              <a:gdLst>
                <a:gd name="connsiteX0" fmla="*/ 594831 w 1189662"/>
                <a:gd name="connsiteY0" fmla="*/ 0 h 1302556"/>
                <a:gd name="connsiteX1" fmla="*/ 919442 w 1189662"/>
                <a:gd name="connsiteY1" fmla="*/ 186906 h 1302556"/>
                <a:gd name="connsiteX2" fmla="*/ 853479 w 1189662"/>
                <a:gd name="connsiteY2" fmla="*/ 225098 h 1302556"/>
                <a:gd name="connsiteX3" fmla="*/ 528867 w 1189662"/>
                <a:gd name="connsiteY3" fmla="*/ 38191 h 1302556"/>
                <a:gd name="connsiteX4" fmla="*/ 594831 w 1189662"/>
                <a:gd name="connsiteY4" fmla="*/ 0 h 1302556"/>
                <a:gd name="connsiteX5" fmla="*/ 514402 w 1189662"/>
                <a:gd name="connsiteY5" fmla="*/ 46293 h 1302556"/>
                <a:gd name="connsiteX6" fmla="*/ 853479 w 1189662"/>
                <a:gd name="connsiteY6" fmla="*/ 241300 h 1302556"/>
                <a:gd name="connsiteX7" fmla="*/ 933908 w 1189662"/>
                <a:gd name="connsiteY7" fmla="*/ 195008 h 1302556"/>
                <a:gd name="connsiteX8" fmla="*/ 1189084 w 1189662"/>
                <a:gd name="connsiteY8" fmla="*/ 341986 h 1302556"/>
                <a:gd name="connsiteX9" fmla="*/ 1189084 w 1189662"/>
                <a:gd name="connsiteY9" fmla="*/ 942054 h 1302556"/>
                <a:gd name="connsiteX10" fmla="*/ 960525 w 1189662"/>
                <a:gd name="connsiteY10" fmla="*/ 810120 h 1302556"/>
                <a:gd name="connsiteX11" fmla="*/ 670053 w 1189662"/>
                <a:gd name="connsiteY11" fmla="*/ 977352 h 1302556"/>
                <a:gd name="connsiteX12" fmla="*/ 120934 w 1189662"/>
                <a:gd name="connsiteY12" fmla="*/ 661405 h 1302556"/>
                <a:gd name="connsiteX13" fmla="*/ 0 w 1189662"/>
                <a:gd name="connsiteY13" fmla="*/ 730844 h 1302556"/>
                <a:gd name="connsiteX14" fmla="*/ 0 w 1189662"/>
                <a:gd name="connsiteY14" fmla="*/ 341986 h 1302556"/>
                <a:gd name="connsiteX15" fmla="*/ 514402 w 1189662"/>
                <a:gd name="connsiteY15" fmla="*/ 46293 h 1302556"/>
                <a:gd name="connsiteX16" fmla="*/ 335027 w 1189662"/>
                <a:gd name="connsiteY16" fmla="*/ 634787 h 1302556"/>
                <a:gd name="connsiteX17" fmla="*/ 438023 w 1189662"/>
                <a:gd name="connsiteY17" fmla="*/ 575764 h 1302556"/>
                <a:gd name="connsiteX18" fmla="*/ 438023 w 1189662"/>
                <a:gd name="connsiteY18" fmla="*/ 457718 h 1302556"/>
                <a:gd name="connsiteX19" fmla="*/ 335027 w 1189662"/>
                <a:gd name="connsiteY19" fmla="*/ 398695 h 1302556"/>
                <a:gd name="connsiteX20" fmla="*/ 232031 w 1189662"/>
                <a:gd name="connsiteY20" fmla="*/ 457718 h 1302556"/>
                <a:gd name="connsiteX21" fmla="*/ 232031 w 1189662"/>
                <a:gd name="connsiteY21" fmla="*/ 575764 h 1302556"/>
                <a:gd name="connsiteX22" fmla="*/ 335027 w 1189662"/>
                <a:gd name="connsiteY22" fmla="*/ 634787 h 1302556"/>
                <a:gd name="connsiteX23" fmla="*/ 960525 w 1189662"/>
                <a:gd name="connsiteY23" fmla="*/ 829216 h 1302556"/>
                <a:gd name="connsiteX24" fmla="*/ 1189663 w 1189662"/>
                <a:gd name="connsiteY24" fmla="*/ 960571 h 1302556"/>
                <a:gd name="connsiteX25" fmla="*/ 1189663 w 1189662"/>
                <a:gd name="connsiteY25" fmla="*/ 1025380 h 1302556"/>
                <a:gd name="connsiteX26" fmla="*/ 707086 w 1189662"/>
                <a:gd name="connsiteY26" fmla="*/ 1302557 h 1302556"/>
                <a:gd name="connsiteX27" fmla="*/ 707086 w 1189662"/>
                <a:gd name="connsiteY27" fmla="*/ 997605 h 1302556"/>
                <a:gd name="connsiteX28" fmla="*/ 687412 w 1189662"/>
                <a:gd name="connsiteY28" fmla="*/ 986032 h 1302556"/>
                <a:gd name="connsiteX29" fmla="*/ 960525 w 1189662"/>
                <a:gd name="connsiteY29" fmla="*/ 829216 h 1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89662" h="1302556">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grpFill/>
            <a:ln w="5783"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39E5442C-1E81-EC4A-BA97-F86880B495B0}"/>
                </a:ext>
              </a:extLst>
            </p:cNvPr>
            <p:cNvSpPr/>
            <p:nvPr/>
          </p:nvSpPr>
          <p:spPr>
            <a:xfrm>
              <a:off x="6482892" y="3025018"/>
              <a:ext cx="1099396" cy="1264365"/>
            </a:xfrm>
            <a:custGeom>
              <a:avLst/>
              <a:gdLst>
                <a:gd name="connsiteX0" fmla="*/ 549698 w 1099396"/>
                <a:gd name="connsiteY0" fmla="*/ 0 h 1264365"/>
                <a:gd name="connsiteX1" fmla="*/ 1099396 w 1099396"/>
                <a:gd name="connsiteY1" fmla="*/ 315947 h 1264365"/>
                <a:gd name="connsiteX2" fmla="*/ 1099396 w 1099396"/>
                <a:gd name="connsiteY2" fmla="*/ 947840 h 1264365"/>
                <a:gd name="connsiteX3" fmla="*/ 549698 w 1099396"/>
                <a:gd name="connsiteY3" fmla="*/ 1264366 h 1264365"/>
                <a:gd name="connsiteX4" fmla="*/ 0 w 1099396"/>
                <a:gd name="connsiteY4" fmla="*/ 947840 h 1264365"/>
                <a:gd name="connsiteX5" fmla="*/ 0 w 1099396"/>
                <a:gd name="connsiteY5" fmla="*/ 315947 h 126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396" h="1264365">
                  <a:moveTo>
                    <a:pt x="549698" y="0"/>
                  </a:moveTo>
                  <a:lnTo>
                    <a:pt x="1099396" y="315947"/>
                  </a:lnTo>
                  <a:lnTo>
                    <a:pt x="1099396" y="947840"/>
                  </a:lnTo>
                  <a:lnTo>
                    <a:pt x="549698" y="1264366"/>
                  </a:lnTo>
                  <a:lnTo>
                    <a:pt x="0" y="947840"/>
                  </a:lnTo>
                  <a:lnTo>
                    <a:pt x="0" y="315947"/>
                  </a:lnTo>
                  <a:close/>
                </a:path>
              </a:pathLst>
            </a:custGeom>
            <a:grpFill/>
            <a:ln w="5783"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900AE2B-9A8A-6F4E-A4C8-B189FCC59C65}"/>
                </a:ext>
              </a:extLst>
            </p:cNvPr>
            <p:cNvSpPr/>
            <p:nvPr/>
          </p:nvSpPr>
          <p:spPr>
            <a:xfrm>
              <a:off x="10150825" y="2134464"/>
              <a:ext cx="1870709" cy="2048445"/>
            </a:xfrm>
            <a:custGeom>
              <a:avLst/>
              <a:gdLst>
                <a:gd name="connsiteX0" fmla="*/ 1079723 w 1870709"/>
                <a:gd name="connsiteY0" fmla="*/ 1551380 h 2048445"/>
                <a:gd name="connsiteX1" fmla="*/ 1110969 w 1870709"/>
                <a:gd name="connsiteY1" fmla="*/ 1569318 h 2048445"/>
                <a:gd name="connsiteX2" fmla="*/ 1110969 w 1870709"/>
                <a:gd name="connsiteY2" fmla="*/ 2048446 h 2048445"/>
                <a:gd name="connsiteX3" fmla="*/ 1870131 w 1870709"/>
                <a:gd name="connsiteY3" fmla="*/ 1612139 h 2048445"/>
                <a:gd name="connsiteX4" fmla="*/ 1870131 w 1870709"/>
                <a:gd name="connsiteY4" fmla="*/ 1510295 h 2048445"/>
                <a:gd name="connsiteX5" fmla="*/ 1510223 w 1870709"/>
                <a:gd name="connsiteY5" fmla="*/ 1303136 h 2048445"/>
                <a:gd name="connsiteX6" fmla="*/ 1079723 w 1870709"/>
                <a:gd name="connsiteY6" fmla="*/ 1551380 h 2048445"/>
                <a:gd name="connsiteX7" fmla="*/ 364537 w 1870709"/>
                <a:gd name="connsiteY7" fmla="*/ 905020 h 2048445"/>
                <a:gd name="connsiteX8" fmla="*/ 364537 w 1870709"/>
                <a:gd name="connsiteY8" fmla="*/ 719271 h 2048445"/>
                <a:gd name="connsiteX9" fmla="*/ 525974 w 1870709"/>
                <a:gd name="connsiteY9" fmla="*/ 626107 h 2048445"/>
                <a:gd name="connsiteX10" fmla="*/ 687412 w 1870709"/>
                <a:gd name="connsiteY10" fmla="*/ 719271 h 2048445"/>
                <a:gd name="connsiteX11" fmla="*/ 687412 w 1870709"/>
                <a:gd name="connsiteY11" fmla="*/ 905020 h 2048445"/>
                <a:gd name="connsiteX12" fmla="*/ 525974 w 1870709"/>
                <a:gd name="connsiteY12" fmla="*/ 998184 h 2048445"/>
                <a:gd name="connsiteX13" fmla="*/ 364537 w 1870709"/>
                <a:gd name="connsiteY13" fmla="*/ 905020 h 2048445"/>
                <a:gd name="connsiteX14" fmla="*/ 0 w 1870709"/>
                <a:gd name="connsiteY14" fmla="*/ 537572 h 2048445"/>
                <a:gd name="connsiteX15" fmla="*/ 0 w 1870709"/>
                <a:gd name="connsiteY15" fmla="*/ 1149213 h 2048445"/>
                <a:gd name="connsiteX16" fmla="*/ 190369 w 1870709"/>
                <a:gd name="connsiteY16" fmla="*/ 1039847 h 2048445"/>
                <a:gd name="connsiteX17" fmla="*/ 1054263 w 1870709"/>
                <a:gd name="connsiteY17" fmla="*/ 1536913 h 2048445"/>
                <a:gd name="connsiteX18" fmla="*/ 1510802 w 1870709"/>
                <a:gd name="connsiteY18" fmla="*/ 1274203 h 2048445"/>
                <a:gd name="connsiteX19" fmla="*/ 1870710 w 1870709"/>
                <a:gd name="connsiteY19" fmla="*/ 1481362 h 2048445"/>
                <a:gd name="connsiteX20" fmla="*/ 1870710 w 1870709"/>
                <a:gd name="connsiteY20" fmla="*/ 537572 h 2048445"/>
                <a:gd name="connsiteX21" fmla="*/ 1468562 w 1870709"/>
                <a:gd name="connsiteY21" fmla="*/ 306688 h 2048445"/>
                <a:gd name="connsiteX22" fmla="*/ 1341842 w 1870709"/>
                <a:gd name="connsiteY22" fmla="*/ 379599 h 2048445"/>
                <a:gd name="connsiteX23" fmla="*/ 808346 w 1870709"/>
                <a:gd name="connsiteY23" fmla="*/ 72911 h 2048445"/>
                <a:gd name="connsiteX24" fmla="*/ 0 w 1870709"/>
                <a:gd name="connsiteY24" fmla="*/ 537572 h 2048445"/>
                <a:gd name="connsiteX25" fmla="*/ 934487 w 1870709"/>
                <a:gd name="connsiteY25" fmla="*/ 0 h 2048445"/>
                <a:gd name="connsiteX26" fmla="*/ 830912 w 1870709"/>
                <a:gd name="connsiteY26" fmla="*/ 59602 h 2048445"/>
                <a:gd name="connsiteX27" fmla="*/ 1341263 w 1870709"/>
                <a:gd name="connsiteY27" fmla="*/ 352981 h 2048445"/>
                <a:gd name="connsiteX28" fmla="*/ 1445417 w 1870709"/>
                <a:gd name="connsiteY28" fmla="*/ 293379 h 2048445"/>
                <a:gd name="connsiteX29" fmla="*/ 934487 w 1870709"/>
                <a:gd name="connsiteY29" fmla="*/ 0 h 204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0709" h="2048445">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grpFill/>
            <a:ln w="5783"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DE728425-98CF-FD40-BA36-D2CE07465A27}"/>
                </a:ext>
              </a:extLst>
            </p:cNvPr>
            <p:cNvSpPr/>
            <p:nvPr/>
          </p:nvSpPr>
          <p:spPr>
            <a:xfrm>
              <a:off x="9691393" y="4561931"/>
              <a:ext cx="633020" cy="727372"/>
            </a:xfrm>
            <a:custGeom>
              <a:avLst/>
              <a:gdLst>
                <a:gd name="connsiteX0" fmla="*/ 316510 w 633020"/>
                <a:gd name="connsiteY0" fmla="*/ 0 h 727372"/>
                <a:gd name="connsiteX1" fmla="*/ 0 w 633020"/>
                <a:gd name="connsiteY1" fmla="*/ 181698 h 727372"/>
                <a:gd name="connsiteX2" fmla="*/ 0 w 633020"/>
                <a:gd name="connsiteY2" fmla="*/ 545674 h 727372"/>
                <a:gd name="connsiteX3" fmla="*/ 316510 w 633020"/>
                <a:gd name="connsiteY3" fmla="*/ 727372 h 727372"/>
                <a:gd name="connsiteX4" fmla="*/ 633021 w 633020"/>
                <a:gd name="connsiteY4" fmla="*/ 545674 h 727372"/>
                <a:gd name="connsiteX5" fmla="*/ 633021 w 633020"/>
                <a:gd name="connsiteY5" fmla="*/ 181698 h 7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20" h="727372">
                  <a:moveTo>
                    <a:pt x="316510" y="0"/>
                  </a:moveTo>
                  <a:lnTo>
                    <a:pt x="0" y="181698"/>
                  </a:lnTo>
                  <a:lnTo>
                    <a:pt x="0" y="545674"/>
                  </a:lnTo>
                  <a:lnTo>
                    <a:pt x="316510" y="727372"/>
                  </a:lnTo>
                  <a:lnTo>
                    <a:pt x="633021" y="545674"/>
                  </a:lnTo>
                  <a:lnTo>
                    <a:pt x="633021" y="181698"/>
                  </a:lnTo>
                  <a:close/>
                </a:path>
              </a:pathLst>
            </a:custGeom>
            <a:grpFill/>
            <a:ln w="5783"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7F8939D-641C-8D4F-91E6-7C7B9373310C}"/>
                </a:ext>
              </a:extLst>
            </p:cNvPr>
            <p:cNvSpPr/>
            <p:nvPr/>
          </p:nvSpPr>
          <p:spPr>
            <a:xfrm>
              <a:off x="8617255" y="2647155"/>
              <a:ext cx="1470876" cy="1690836"/>
            </a:xfrm>
            <a:custGeom>
              <a:avLst/>
              <a:gdLst>
                <a:gd name="connsiteX0" fmla="*/ 735439 w 1470876"/>
                <a:gd name="connsiteY0" fmla="*/ 0 h 1690836"/>
                <a:gd name="connsiteX1" fmla="*/ 1470877 w 1470876"/>
                <a:gd name="connsiteY1" fmla="*/ 422998 h 1690836"/>
                <a:gd name="connsiteX2" fmla="*/ 1470877 w 1470876"/>
                <a:gd name="connsiteY2" fmla="*/ 637680 h 1690836"/>
                <a:gd name="connsiteX3" fmla="*/ 902662 w 1470876"/>
                <a:gd name="connsiteY3" fmla="*/ 964621 h 1690836"/>
                <a:gd name="connsiteX4" fmla="*/ 902662 w 1470876"/>
                <a:gd name="connsiteY4" fmla="*/ 1594779 h 1690836"/>
                <a:gd name="connsiteX5" fmla="*/ 735439 w 1470876"/>
                <a:gd name="connsiteY5" fmla="*/ 1690836 h 1690836"/>
                <a:gd name="connsiteX6" fmla="*/ 0 w 1470876"/>
                <a:gd name="connsiteY6" fmla="*/ 1267838 h 1690836"/>
                <a:gd name="connsiteX7" fmla="*/ 0 w 1470876"/>
                <a:gd name="connsiteY7" fmla="*/ 422998 h 16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0876" h="1690836">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grpFill/>
            <a:ln w="5783" cap="flat">
              <a:noFill/>
              <a:prstDash val="solid"/>
              <a:miter/>
            </a:ln>
          </p:spPr>
          <p:txBody>
            <a:bodyPr rtlCol="0" anchor="ctr"/>
            <a:lstStyle/>
            <a:p>
              <a:endParaRPr lang="en-US" dirty="0"/>
            </a:p>
          </p:txBody>
        </p:sp>
      </p:grpSp>
      <p:pic>
        <p:nvPicPr>
          <p:cNvPr id="11" name="Google Shape;134;p4">
            <a:extLst>
              <a:ext uri="{FF2B5EF4-FFF2-40B4-BE49-F238E27FC236}">
                <a16:creationId xmlns:a16="http://schemas.microsoft.com/office/drawing/2014/main" id="{7D38866D-B1C9-C642-A779-B8C611CB9CC3}"/>
              </a:ext>
            </a:extLst>
          </p:cNvPr>
          <p:cNvPicPr preferRelativeResize="0"/>
          <p:nvPr/>
        </p:nvPicPr>
        <p:blipFill rotWithShape="1">
          <a:blip r:embed="rId3">
            <a:alphaModFix/>
          </a:blip>
          <a:srcRect l="2908" t="30967" b="8302"/>
          <a:stretch/>
        </p:blipFill>
        <p:spPr>
          <a:xfrm>
            <a:off x="0" y="4571999"/>
            <a:ext cx="3654754" cy="2286001"/>
          </a:xfrm>
          <a:prstGeom prst="rect">
            <a:avLst/>
          </a:prstGeom>
          <a:noFill/>
          <a:ln>
            <a:noFill/>
          </a:ln>
        </p:spPr>
      </p:pic>
      <p:pic>
        <p:nvPicPr>
          <p:cNvPr id="12" name="Google Shape;135;p4">
            <a:extLst>
              <a:ext uri="{FF2B5EF4-FFF2-40B4-BE49-F238E27FC236}">
                <a16:creationId xmlns:a16="http://schemas.microsoft.com/office/drawing/2014/main" id="{11423063-AB84-1146-B517-C8925ADC2230}"/>
              </a:ext>
            </a:extLst>
          </p:cNvPr>
          <p:cNvPicPr preferRelativeResize="0"/>
          <p:nvPr/>
        </p:nvPicPr>
        <p:blipFill rotWithShape="1">
          <a:blip r:embed="rId4">
            <a:alphaModFix/>
          </a:blip>
          <a:srcRect/>
          <a:stretch/>
        </p:blipFill>
        <p:spPr>
          <a:xfrm>
            <a:off x="802386" y="4915178"/>
            <a:ext cx="2924035" cy="2204726"/>
          </a:xfrm>
          <a:prstGeom prst="rect">
            <a:avLst/>
          </a:prstGeom>
          <a:noFill/>
          <a:ln>
            <a:noFill/>
          </a:ln>
        </p:spPr>
      </p:pic>
      <p:sp>
        <p:nvSpPr>
          <p:cNvPr id="21" name="TextBox 20">
            <a:extLst>
              <a:ext uri="{FF2B5EF4-FFF2-40B4-BE49-F238E27FC236}">
                <a16:creationId xmlns:a16="http://schemas.microsoft.com/office/drawing/2014/main" id="{D0D32192-8EC2-9B42-821A-C045484DE91A}"/>
              </a:ext>
            </a:extLst>
          </p:cNvPr>
          <p:cNvSpPr txBox="1"/>
          <p:nvPr/>
        </p:nvSpPr>
        <p:spPr>
          <a:xfrm>
            <a:off x="737809" y="1780727"/>
            <a:ext cx="11011279" cy="1569660"/>
          </a:xfrm>
          <a:prstGeom prst="rect">
            <a:avLst/>
          </a:prstGeom>
          <a:noFill/>
        </p:spPr>
        <p:txBody>
          <a:bodyPr wrap="square" rtlCol="0">
            <a:spAutoFit/>
          </a:bodyPr>
          <a:lstStyle/>
          <a:p>
            <a:r>
              <a:rPr lang="en-US" sz="9600" dirty="0">
                <a:solidFill>
                  <a:schemeClr val="bg1"/>
                </a:solidFill>
                <a:latin typeface="Oswald" pitchFamily="2" charset="77"/>
              </a:rPr>
              <a:t>Addiction &amp; Recovery</a:t>
            </a:r>
          </a:p>
        </p:txBody>
      </p:sp>
      <p:sp>
        <p:nvSpPr>
          <p:cNvPr id="22" name="TextBox 21">
            <a:extLst>
              <a:ext uri="{FF2B5EF4-FFF2-40B4-BE49-F238E27FC236}">
                <a16:creationId xmlns:a16="http://schemas.microsoft.com/office/drawing/2014/main" id="{22ED6D82-09E4-0642-B4EC-C4B2E80D23CC}"/>
              </a:ext>
            </a:extLst>
          </p:cNvPr>
          <p:cNvSpPr txBox="1"/>
          <p:nvPr/>
        </p:nvSpPr>
        <p:spPr>
          <a:xfrm>
            <a:off x="737809" y="270317"/>
            <a:ext cx="9206291" cy="861774"/>
          </a:xfrm>
          <a:prstGeom prst="rect">
            <a:avLst/>
          </a:prstGeom>
          <a:noFill/>
        </p:spPr>
        <p:txBody>
          <a:bodyPr wrap="square" rtlCol="0">
            <a:spAutoFit/>
          </a:bodyPr>
          <a:lstStyle/>
          <a:p>
            <a:r>
              <a:rPr lang="en-US" sz="5000" dirty="0">
                <a:solidFill>
                  <a:schemeClr val="bg1"/>
                </a:solidFill>
                <a:latin typeface="Oswald Light" pitchFamily="2" charset="77"/>
              </a:rPr>
              <a:t>Lesson 3</a:t>
            </a:r>
          </a:p>
        </p:txBody>
      </p:sp>
      <p:cxnSp>
        <p:nvCxnSpPr>
          <p:cNvPr id="6" name="Straight Connector 5">
            <a:extLst>
              <a:ext uri="{FF2B5EF4-FFF2-40B4-BE49-F238E27FC236}">
                <a16:creationId xmlns:a16="http://schemas.microsoft.com/office/drawing/2014/main" id="{46485BFF-54BE-BB4A-823D-32020110DF3B}"/>
              </a:ext>
            </a:extLst>
          </p:cNvPr>
          <p:cNvCxnSpPr>
            <a:cxnSpLocks/>
          </p:cNvCxnSpPr>
          <p:nvPr/>
        </p:nvCxnSpPr>
        <p:spPr>
          <a:xfrm>
            <a:off x="0" y="1443623"/>
            <a:ext cx="264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Shape&#10;&#10;Description automatically generated with medium confidence">
            <a:extLst>
              <a:ext uri="{FF2B5EF4-FFF2-40B4-BE49-F238E27FC236}">
                <a16:creationId xmlns:a16="http://schemas.microsoft.com/office/drawing/2014/main" id="{DA6491BB-8271-614F-9CA1-A92BE4B0504D}"/>
              </a:ext>
            </a:extLst>
          </p:cNvPr>
          <p:cNvPicPr>
            <a:picLocks noChangeAspect="1"/>
          </p:cNvPicPr>
          <p:nvPr/>
        </p:nvPicPr>
        <p:blipFill>
          <a:blip r:embed="rId5"/>
          <a:stretch>
            <a:fillRect/>
          </a:stretch>
        </p:blipFill>
        <p:spPr>
          <a:xfrm>
            <a:off x="4543508" y="4946175"/>
            <a:ext cx="3135705" cy="1071366"/>
          </a:xfrm>
          <a:prstGeom prst="rect">
            <a:avLst/>
          </a:prstGeom>
        </p:spPr>
      </p:pic>
      <p:sp>
        <p:nvSpPr>
          <p:cNvPr id="20" name="TextBox 19">
            <a:extLst>
              <a:ext uri="{FF2B5EF4-FFF2-40B4-BE49-F238E27FC236}">
                <a16:creationId xmlns:a16="http://schemas.microsoft.com/office/drawing/2014/main" id="{E9866FB5-4403-EB43-BAD9-84894A108B24}"/>
              </a:ext>
            </a:extLst>
          </p:cNvPr>
          <p:cNvSpPr txBox="1"/>
          <p:nvPr/>
        </p:nvSpPr>
        <p:spPr>
          <a:xfrm>
            <a:off x="8496300" y="5138425"/>
            <a:ext cx="3594100" cy="400110"/>
          </a:xfrm>
          <a:prstGeom prst="rect">
            <a:avLst/>
          </a:prstGeom>
          <a:noFill/>
        </p:spPr>
        <p:txBody>
          <a:bodyPr wrap="square" rtlCol="0">
            <a:spAutoFit/>
          </a:bodyPr>
          <a:lstStyle/>
          <a:p>
            <a:r>
              <a:rPr lang="en-US" sz="2000" b="1" dirty="0" err="1">
                <a:latin typeface="Oswald" pitchFamily="2" charset="77"/>
              </a:rPr>
              <a:t>jointheexchange</a:t>
            </a:r>
            <a:r>
              <a:rPr lang="en-US" sz="2000" dirty="0" err="1">
                <a:latin typeface="Oswald" pitchFamily="2" charset="77"/>
              </a:rPr>
              <a:t>.co.uk</a:t>
            </a:r>
            <a:endParaRPr lang="en-US" sz="2000" dirty="0">
              <a:latin typeface="Oswald" pitchFamily="2" charset="77"/>
            </a:endParaRPr>
          </a:p>
        </p:txBody>
      </p:sp>
      <p:sp>
        <p:nvSpPr>
          <p:cNvPr id="23" name="TextBox 22">
            <a:extLst>
              <a:ext uri="{FF2B5EF4-FFF2-40B4-BE49-F238E27FC236}">
                <a16:creationId xmlns:a16="http://schemas.microsoft.com/office/drawing/2014/main" id="{1E099C71-BD83-C44C-9007-1073D661EA2E}"/>
              </a:ext>
            </a:extLst>
          </p:cNvPr>
          <p:cNvSpPr txBox="1"/>
          <p:nvPr/>
        </p:nvSpPr>
        <p:spPr>
          <a:xfrm>
            <a:off x="8496300" y="5617431"/>
            <a:ext cx="3594100" cy="400110"/>
          </a:xfrm>
          <a:prstGeom prst="rect">
            <a:avLst/>
          </a:prstGeom>
          <a:noFill/>
        </p:spPr>
        <p:txBody>
          <a:bodyPr wrap="square" rtlCol="0">
            <a:spAutoFit/>
          </a:bodyPr>
          <a:lstStyle/>
          <a:p>
            <a:r>
              <a:rPr lang="en-US" sz="2000" b="1" dirty="0" err="1">
                <a:latin typeface="Oswald" pitchFamily="2" charset="77"/>
              </a:rPr>
              <a:t>drugscience</a:t>
            </a:r>
            <a:r>
              <a:rPr lang="en-US" sz="2000" dirty="0" err="1">
                <a:latin typeface="Oswald" pitchFamily="2" charset="77"/>
              </a:rPr>
              <a:t>.org.uk</a:t>
            </a:r>
            <a:endParaRPr lang="en-US" sz="2000" dirty="0">
              <a:latin typeface="Oswald" pitchFamily="2"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47A2E-6B1D-C44B-B1D4-540223591B2A}"/>
              </a:ext>
            </a:extLst>
          </p:cNvPr>
          <p:cNvSpPr>
            <a:spLocks noGrp="1"/>
          </p:cNvSpPr>
          <p:nvPr>
            <p:ph type="body" sz="quarter" idx="10"/>
          </p:nvPr>
        </p:nvSpPr>
        <p:spPr/>
        <p:txBody>
          <a:bodyPr/>
          <a:lstStyle/>
          <a:p>
            <a:r>
              <a:rPr lang="en-US" dirty="0"/>
              <a:t>In this lesson we’ll be hearing from…</a:t>
            </a:r>
          </a:p>
        </p:txBody>
      </p:sp>
      <p:pic>
        <p:nvPicPr>
          <p:cNvPr id="3" name="Google Shape;142;g10d3ed39e49_0_0">
            <a:extLst>
              <a:ext uri="{FF2B5EF4-FFF2-40B4-BE49-F238E27FC236}">
                <a16:creationId xmlns:a16="http://schemas.microsoft.com/office/drawing/2014/main" id="{51B9B477-332F-3345-931C-DB4CA7E10F55}"/>
              </a:ext>
            </a:extLst>
          </p:cNvPr>
          <p:cNvPicPr preferRelativeResize="0"/>
          <p:nvPr/>
        </p:nvPicPr>
        <p:blipFill>
          <a:blip r:embed="rId2">
            <a:alphaModFix/>
          </a:blip>
          <a:stretch>
            <a:fillRect/>
          </a:stretch>
        </p:blipFill>
        <p:spPr>
          <a:xfrm>
            <a:off x="612438" y="1468616"/>
            <a:ext cx="2862949" cy="2862000"/>
          </a:xfrm>
          <a:prstGeom prst="rect">
            <a:avLst/>
          </a:prstGeom>
          <a:noFill/>
          <a:ln>
            <a:noFill/>
          </a:ln>
        </p:spPr>
      </p:pic>
      <p:sp>
        <p:nvSpPr>
          <p:cNvPr id="6" name="Google Shape;144;g10d3ed39e49_0_0">
            <a:extLst>
              <a:ext uri="{FF2B5EF4-FFF2-40B4-BE49-F238E27FC236}">
                <a16:creationId xmlns:a16="http://schemas.microsoft.com/office/drawing/2014/main" id="{98C7C7B9-8271-964B-8DF0-F0A01B697704}"/>
              </a:ext>
            </a:extLst>
          </p:cNvPr>
          <p:cNvSpPr txBox="1"/>
          <p:nvPr/>
        </p:nvSpPr>
        <p:spPr>
          <a:xfrm>
            <a:off x="368300" y="4477341"/>
            <a:ext cx="3351226" cy="107718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dirty="0">
                <a:solidFill>
                  <a:srgbClr val="FF61FA"/>
                </a:solidFill>
                <a:latin typeface="Oswald" pitchFamily="2" charset="77"/>
                <a:ea typeface="Oswald"/>
                <a:cs typeface="Oswald"/>
                <a:sym typeface="Oswald"/>
              </a:rPr>
              <a:t>Zoe Shuttleworth</a:t>
            </a:r>
            <a:br>
              <a:rPr lang="en-GB" sz="1500" b="1" dirty="0">
                <a:solidFill>
                  <a:srgbClr val="FF6659"/>
                </a:solidFill>
                <a:latin typeface="Oswald" pitchFamily="2" charset="77"/>
                <a:ea typeface="Oswald"/>
                <a:cs typeface="Oswald"/>
                <a:sym typeface="Oswald"/>
              </a:rPr>
            </a:br>
            <a:br>
              <a:rPr lang="en-GB" sz="800" b="1" dirty="0">
                <a:solidFill>
                  <a:schemeClr val="tx1"/>
                </a:solidFill>
                <a:latin typeface="Oswald" pitchFamily="2" charset="77"/>
                <a:ea typeface="Oswald"/>
                <a:cs typeface="Oswald"/>
                <a:sym typeface="Oswald"/>
              </a:rPr>
            </a:br>
            <a:r>
              <a:rPr lang="en-GB" sz="1600" dirty="0">
                <a:solidFill>
                  <a:schemeClr val="tx1"/>
                </a:solidFill>
                <a:latin typeface="Oswald" pitchFamily="2" charset="77"/>
                <a:ea typeface="Oswald"/>
                <a:cs typeface="Oswald"/>
                <a:sym typeface="Oswald"/>
              </a:rPr>
              <a:t>Director at It Happens Education </a:t>
            </a:r>
            <a:br>
              <a:rPr lang="en-GB" sz="1600" dirty="0">
                <a:solidFill>
                  <a:schemeClr val="tx1"/>
                </a:solidFill>
                <a:latin typeface="Oswald" pitchFamily="2" charset="77"/>
                <a:ea typeface="Oswald"/>
                <a:cs typeface="Oswald"/>
                <a:sym typeface="Oswald"/>
              </a:rPr>
            </a:br>
            <a:r>
              <a:rPr lang="en-GB" sz="1600" dirty="0">
                <a:solidFill>
                  <a:schemeClr val="tx1"/>
                </a:solidFill>
                <a:latin typeface="Oswald" pitchFamily="2" charset="77"/>
                <a:ea typeface="Oswald"/>
                <a:cs typeface="Oswald"/>
                <a:sym typeface="Oswald"/>
              </a:rPr>
              <a:t>(RSHE provider) </a:t>
            </a:r>
            <a:endParaRPr sz="1600" dirty="0">
              <a:solidFill>
                <a:schemeClr val="tx1"/>
              </a:solidFill>
              <a:latin typeface="Oswald" pitchFamily="2" charset="77"/>
              <a:ea typeface="Oswald"/>
              <a:cs typeface="Oswald"/>
              <a:sym typeface="Oswald"/>
            </a:endParaRPr>
          </a:p>
        </p:txBody>
      </p:sp>
      <p:sp>
        <p:nvSpPr>
          <p:cNvPr id="8" name="Google Shape;144;g10d3ed39e49_0_0">
            <a:extLst>
              <a:ext uri="{FF2B5EF4-FFF2-40B4-BE49-F238E27FC236}">
                <a16:creationId xmlns:a16="http://schemas.microsoft.com/office/drawing/2014/main" id="{827A5E4C-6298-7F44-9F4B-ACC246ED654F}"/>
              </a:ext>
            </a:extLst>
          </p:cNvPr>
          <p:cNvSpPr txBox="1"/>
          <p:nvPr/>
        </p:nvSpPr>
        <p:spPr>
          <a:xfrm>
            <a:off x="4420387" y="4477341"/>
            <a:ext cx="3351226" cy="1323409"/>
          </a:xfrm>
          <a:prstGeom prst="rect">
            <a:avLst/>
          </a:prstGeom>
          <a:noFill/>
          <a:ln>
            <a:noFill/>
          </a:ln>
        </p:spPr>
        <p:txBody>
          <a:bodyPr spcFirstLastPara="1" wrap="square" lIns="91425" tIns="91425" rIns="91425" bIns="91425" anchor="t" anchorCtr="0">
            <a:spAutoFit/>
          </a:bodyPr>
          <a:lstStyle/>
          <a:p>
            <a:pPr algn="ctr"/>
            <a:r>
              <a:rPr lang="en-GB" sz="1800" b="1" dirty="0">
                <a:solidFill>
                  <a:srgbClr val="FF61FA"/>
                </a:solidFill>
                <a:latin typeface="Oswald" pitchFamily="2" charset="77"/>
                <a:ea typeface="Oswald"/>
                <a:cs typeface="Oswald"/>
                <a:sym typeface="Oswald"/>
              </a:rPr>
              <a:t>Max</a:t>
            </a:r>
            <a:br>
              <a:rPr lang="en-GB" sz="1500" b="1" dirty="0">
                <a:solidFill>
                  <a:srgbClr val="FF6659"/>
                </a:solidFill>
                <a:latin typeface="Oswald" pitchFamily="2" charset="77"/>
                <a:ea typeface="Oswald"/>
                <a:cs typeface="Oswald"/>
                <a:sym typeface="Oswald"/>
              </a:rPr>
            </a:br>
            <a:br>
              <a:rPr lang="en-GB" sz="800" b="1" dirty="0">
                <a:solidFill>
                  <a:schemeClr val="tx1"/>
                </a:solidFill>
                <a:latin typeface="Oswald" pitchFamily="2" charset="77"/>
                <a:ea typeface="Oswald"/>
                <a:cs typeface="Oswald"/>
                <a:sym typeface="Oswald"/>
              </a:rPr>
            </a:br>
            <a:r>
              <a:rPr lang="en-GB" sz="1600" dirty="0">
                <a:solidFill>
                  <a:schemeClr val="tx1"/>
                </a:solidFill>
                <a:latin typeface="Oswald" pitchFamily="2" charset="77"/>
                <a:ea typeface="Oswald"/>
                <a:cs typeface="Oswald"/>
                <a:sym typeface="Oswald"/>
              </a:rPr>
              <a:t>Max is sharing his personal story and </a:t>
            </a:r>
            <a:br>
              <a:rPr lang="en-GB" sz="1600" dirty="0">
                <a:solidFill>
                  <a:schemeClr val="tx1"/>
                </a:solidFill>
                <a:latin typeface="Oswald" pitchFamily="2" charset="77"/>
                <a:ea typeface="Oswald"/>
                <a:cs typeface="Oswald"/>
                <a:sym typeface="Oswald"/>
              </a:rPr>
            </a:br>
            <a:r>
              <a:rPr lang="en-GB" sz="1600" dirty="0">
                <a:solidFill>
                  <a:schemeClr val="tx1"/>
                </a:solidFill>
                <a:latin typeface="Oswald" pitchFamily="2" charset="77"/>
                <a:ea typeface="Oswald"/>
                <a:cs typeface="Oswald"/>
                <a:sym typeface="Oswald"/>
              </a:rPr>
              <a:t>for this reason we are keeping his </a:t>
            </a:r>
            <a:br>
              <a:rPr lang="en-GB" sz="1600" dirty="0">
                <a:solidFill>
                  <a:schemeClr val="tx1"/>
                </a:solidFill>
                <a:latin typeface="Oswald" pitchFamily="2" charset="77"/>
                <a:ea typeface="Oswald"/>
                <a:cs typeface="Oswald"/>
                <a:sym typeface="Oswald"/>
              </a:rPr>
            </a:br>
            <a:r>
              <a:rPr lang="en-GB" sz="1600" dirty="0">
                <a:solidFill>
                  <a:schemeClr val="tx1"/>
                </a:solidFill>
                <a:latin typeface="Oswald" pitchFamily="2" charset="77"/>
                <a:ea typeface="Oswald"/>
                <a:cs typeface="Oswald"/>
                <a:sym typeface="Oswald"/>
              </a:rPr>
              <a:t>identity discrete</a:t>
            </a:r>
            <a:endParaRPr sz="1600" dirty="0">
              <a:solidFill>
                <a:schemeClr val="tx1"/>
              </a:solidFill>
              <a:latin typeface="Oswald" pitchFamily="2" charset="77"/>
              <a:ea typeface="Oswald"/>
              <a:cs typeface="Oswald"/>
              <a:sym typeface="Oswald"/>
            </a:endParaRPr>
          </a:p>
        </p:txBody>
      </p:sp>
      <p:sp>
        <p:nvSpPr>
          <p:cNvPr id="9" name="Google Shape;144;g10d3ed39e49_0_0">
            <a:extLst>
              <a:ext uri="{FF2B5EF4-FFF2-40B4-BE49-F238E27FC236}">
                <a16:creationId xmlns:a16="http://schemas.microsoft.com/office/drawing/2014/main" id="{3A5AF42B-4C56-DE49-BD82-D9D20A14A662}"/>
              </a:ext>
            </a:extLst>
          </p:cNvPr>
          <p:cNvSpPr txBox="1"/>
          <p:nvPr/>
        </p:nvSpPr>
        <p:spPr>
          <a:xfrm>
            <a:off x="8296176" y="4477341"/>
            <a:ext cx="3702876" cy="1323409"/>
          </a:xfrm>
          <a:prstGeom prst="rect">
            <a:avLst/>
          </a:prstGeom>
          <a:noFill/>
          <a:ln>
            <a:noFill/>
          </a:ln>
        </p:spPr>
        <p:txBody>
          <a:bodyPr spcFirstLastPara="1" wrap="square" lIns="91425" tIns="91425" rIns="91425" bIns="91425" anchor="t" anchorCtr="0">
            <a:spAutoFit/>
          </a:bodyPr>
          <a:lstStyle/>
          <a:p>
            <a:pPr algn="ctr"/>
            <a:r>
              <a:rPr lang="en-GB" sz="1800" b="1" dirty="0">
                <a:solidFill>
                  <a:srgbClr val="FF61FA"/>
                </a:solidFill>
                <a:latin typeface="Oswald" pitchFamily="2" charset="77"/>
                <a:ea typeface="Oswald"/>
                <a:cs typeface="Oswald"/>
                <a:sym typeface="Oswald"/>
              </a:rPr>
              <a:t>Anya Aggarwal</a:t>
            </a:r>
            <a:br>
              <a:rPr lang="en-GB" sz="1500" b="1" dirty="0">
                <a:solidFill>
                  <a:srgbClr val="FF6659"/>
                </a:solidFill>
                <a:latin typeface="Oswald" pitchFamily="2" charset="77"/>
                <a:ea typeface="Oswald"/>
                <a:cs typeface="Oswald"/>
                <a:sym typeface="Oswald"/>
              </a:rPr>
            </a:br>
            <a:br>
              <a:rPr lang="en-GB" sz="800" b="1" dirty="0">
                <a:solidFill>
                  <a:schemeClr val="tx1"/>
                </a:solidFill>
                <a:latin typeface="Oswald" pitchFamily="2" charset="77"/>
                <a:ea typeface="Oswald"/>
                <a:cs typeface="Oswald"/>
                <a:sym typeface="Oswald"/>
              </a:rPr>
            </a:br>
            <a:r>
              <a:rPr lang="en-GB" sz="1600" dirty="0">
                <a:solidFill>
                  <a:schemeClr val="tx1"/>
                </a:solidFill>
                <a:latin typeface="Oswald" pitchFamily="2" charset="77"/>
                <a:ea typeface="Oswald"/>
                <a:cs typeface="Oswald"/>
                <a:sym typeface="Oswald"/>
              </a:rPr>
              <a:t>Honorary Research Assistant Drug Science. MSc Addiction Studies at KCL. @</a:t>
            </a:r>
            <a:r>
              <a:rPr lang="en-GB" sz="1600" dirty="0" err="1">
                <a:solidFill>
                  <a:schemeClr val="tx1"/>
                </a:solidFill>
                <a:latin typeface="Oswald" pitchFamily="2" charset="77"/>
                <a:ea typeface="Oswald"/>
                <a:cs typeface="Oswald"/>
                <a:sym typeface="Oswald"/>
              </a:rPr>
              <a:t>addictionwithanya</a:t>
            </a:r>
            <a:endParaRPr sz="1600" dirty="0">
              <a:solidFill>
                <a:schemeClr val="tx1"/>
              </a:solidFill>
              <a:latin typeface="Oswald" pitchFamily="2" charset="77"/>
              <a:ea typeface="Oswald"/>
              <a:cs typeface="Oswald"/>
              <a:sym typeface="Oswald"/>
            </a:endParaRPr>
          </a:p>
        </p:txBody>
      </p:sp>
      <p:pic>
        <p:nvPicPr>
          <p:cNvPr id="14" name="Google Shape;299;g10d4f6e48a0_0_82">
            <a:extLst>
              <a:ext uri="{FF2B5EF4-FFF2-40B4-BE49-F238E27FC236}">
                <a16:creationId xmlns:a16="http://schemas.microsoft.com/office/drawing/2014/main" id="{721FCE18-D2B8-CE4C-9351-E7DECC1F515A}"/>
              </a:ext>
            </a:extLst>
          </p:cNvPr>
          <p:cNvPicPr preferRelativeResize="0">
            <a:picLocks noChangeAspect="1"/>
          </p:cNvPicPr>
          <p:nvPr/>
        </p:nvPicPr>
        <p:blipFill>
          <a:blip r:embed="rId3">
            <a:alphaModFix/>
          </a:blip>
          <a:stretch>
            <a:fillRect/>
          </a:stretch>
        </p:blipFill>
        <p:spPr>
          <a:xfrm>
            <a:off x="4664526" y="1468483"/>
            <a:ext cx="2862000" cy="2862000"/>
          </a:xfrm>
          <a:prstGeom prst="rect">
            <a:avLst/>
          </a:prstGeom>
          <a:noFill/>
          <a:ln>
            <a:noFill/>
          </a:ln>
        </p:spPr>
      </p:pic>
      <p:pic>
        <p:nvPicPr>
          <p:cNvPr id="15" name="Google Shape;300;g10d4f6e48a0_0_82">
            <a:extLst>
              <a:ext uri="{FF2B5EF4-FFF2-40B4-BE49-F238E27FC236}">
                <a16:creationId xmlns:a16="http://schemas.microsoft.com/office/drawing/2014/main" id="{B05E1218-A79C-8D40-84A6-EF0FC5505639}"/>
              </a:ext>
            </a:extLst>
          </p:cNvPr>
          <p:cNvPicPr preferRelativeResize="0">
            <a:picLocks noChangeAspect="1"/>
          </p:cNvPicPr>
          <p:nvPr/>
        </p:nvPicPr>
        <p:blipFill>
          <a:blip r:embed="rId4">
            <a:alphaModFix/>
          </a:blip>
          <a:stretch>
            <a:fillRect/>
          </a:stretch>
        </p:blipFill>
        <p:spPr>
          <a:xfrm>
            <a:off x="8716614" y="1468483"/>
            <a:ext cx="2862000" cy="2862000"/>
          </a:xfrm>
          <a:prstGeom prst="rect">
            <a:avLst/>
          </a:prstGeom>
          <a:noFill/>
          <a:ln>
            <a:noFill/>
          </a:ln>
        </p:spPr>
      </p:pic>
    </p:spTree>
    <p:extLst>
      <p:ext uri="{BB962C8B-B14F-4D97-AF65-F5344CB8AC3E}">
        <p14:creationId xmlns:p14="http://schemas.microsoft.com/office/powerpoint/2010/main" val="1049885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47A2E-6B1D-C44B-B1D4-540223591B2A}"/>
              </a:ext>
            </a:extLst>
          </p:cNvPr>
          <p:cNvSpPr>
            <a:spLocks noGrp="1"/>
          </p:cNvSpPr>
          <p:nvPr>
            <p:ph type="body" sz="quarter" idx="10"/>
          </p:nvPr>
        </p:nvSpPr>
        <p:spPr/>
        <p:txBody>
          <a:bodyPr/>
          <a:lstStyle/>
          <a:p>
            <a:r>
              <a:rPr lang="en-US" dirty="0"/>
              <a:t>What can you remember about Ketamine from last lesson?</a:t>
            </a:r>
          </a:p>
        </p:txBody>
      </p:sp>
      <p:pic>
        <p:nvPicPr>
          <p:cNvPr id="14" name="Google Shape;299;g10d4f6e48a0_0_82">
            <a:extLst>
              <a:ext uri="{FF2B5EF4-FFF2-40B4-BE49-F238E27FC236}">
                <a16:creationId xmlns:a16="http://schemas.microsoft.com/office/drawing/2014/main" id="{721FCE18-D2B8-CE4C-9351-E7DECC1F515A}"/>
              </a:ext>
            </a:extLst>
          </p:cNvPr>
          <p:cNvPicPr preferRelativeResize="0">
            <a:picLocks noChangeAspect="1"/>
          </p:cNvPicPr>
          <p:nvPr/>
        </p:nvPicPr>
        <p:blipFill>
          <a:blip r:embed="rId3">
            <a:alphaModFix/>
          </a:blip>
          <a:stretch>
            <a:fillRect/>
          </a:stretch>
        </p:blipFill>
        <p:spPr>
          <a:xfrm>
            <a:off x="7527404" y="1425224"/>
            <a:ext cx="4221684" cy="4221684"/>
          </a:xfrm>
          <a:prstGeom prst="rect">
            <a:avLst/>
          </a:prstGeom>
          <a:noFill/>
          <a:ln>
            <a:noFill/>
          </a:ln>
        </p:spPr>
      </p:pic>
      <p:sp>
        <p:nvSpPr>
          <p:cNvPr id="10" name="Google Shape;158;p28">
            <a:extLst>
              <a:ext uri="{FF2B5EF4-FFF2-40B4-BE49-F238E27FC236}">
                <a16:creationId xmlns:a16="http://schemas.microsoft.com/office/drawing/2014/main" id="{C438F3A2-4424-8945-A899-9598392BC825}"/>
              </a:ext>
            </a:extLst>
          </p:cNvPr>
          <p:cNvSpPr txBox="1">
            <a:spLocks/>
          </p:cNvSpPr>
          <p:nvPr/>
        </p:nvSpPr>
        <p:spPr>
          <a:xfrm>
            <a:off x="396613" y="1980365"/>
            <a:ext cx="6808418" cy="261512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1"/>
              </a:buClr>
              <a:buSzPts val="1400"/>
            </a:pPr>
            <a:r>
              <a:rPr lang="en-GB" sz="3000" dirty="0">
                <a:solidFill>
                  <a:schemeClr val="tx1">
                    <a:lumMod val="65000"/>
                    <a:lumOff val="35000"/>
                  </a:schemeClr>
                </a:solidFill>
                <a:latin typeface="Oswald Light" pitchFamily="2" charset="77"/>
                <a:ea typeface="Poppins"/>
                <a:cs typeface="Poppins"/>
                <a:sym typeface="Poppins"/>
              </a:rPr>
              <a:t>In today’s lesson you are going to hear </a:t>
            </a:r>
            <a:r>
              <a:rPr lang="en-GB" sz="3000" dirty="0">
                <a:solidFill>
                  <a:schemeClr val="tx1">
                    <a:lumMod val="65000"/>
                    <a:lumOff val="35000"/>
                  </a:schemeClr>
                </a:solidFill>
                <a:latin typeface="Oswald Medium" pitchFamily="2" charset="77"/>
                <a:ea typeface="Poppins"/>
                <a:cs typeface="Poppins"/>
                <a:sym typeface="Poppins"/>
              </a:rPr>
              <a:t>Max’s story of recovery from addiction to various drugs including Ketamine </a:t>
            </a:r>
            <a:r>
              <a:rPr lang="en-GB" sz="3000" dirty="0">
                <a:solidFill>
                  <a:schemeClr val="tx1">
                    <a:lumMod val="65000"/>
                    <a:lumOff val="35000"/>
                  </a:schemeClr>
                </a:solidFill>
                <a:latin typeface="Oswald Light" pitchFamily="2" charset="77"/>
                <a:ea typeface="Poppins"/>
                <a:cs typeface="Poppins"/>
                <a:sym typeface="Poppins"/>
              </a:rPr>
              <a:t>and we will shed light on some of the science behind addiction</a:t>
            </a:r>
            <a:r>
              <a:rPr lang="en-GB" sz="3000" dirty="0">
                <a:solidFill>
                  <a:schemeClr val="tx1">
                    <a:lumMod val="65000"/>
                    <a:lumOff val="35000"/>
                  </a:schemeClr>
                </a:solidFill>
                <a:latin typeface="Montserrat Light" pitchFamily="2" charset="77"/>
                <a:ea typeface="Poppins"/>
                <a:cs typeface="Poppins"/>
                <a:sym typeface="Poppins"/>
              </a:rPr>
              <a:t>.</a:t>
            </a:r>
            <a:endParaRPr lang="en-GB" sz="3000" dirty="0">
              <a:solidFill>
                <a:schemeClr val="tx1">
                  <a:lumMod val="65000"/>
                  <a:lumOff val="35000"/>
                </a:schemeClr>
              </a:solidFill>
              <a:highlight>
                <a:schemeClr val="lt1"/>
              </a:highlight>
              <a:latin typeface="Montserrat Light" pitchFamily="2" charset="77"/>
              <a:ea typeface="Poppins"/>
              <a:cs typeface="Poppins"/>
              <a:sym typeface="Poppins"/>
            </a:endParaRPr>
          </a:p>
        </p:txBody>
      </p:sp>
    </p:spTree>
    <p:extLst>
      <p:ext uri="{BB962C8B-B14F-4D97-AF65-F5344CB8AC3E}">
        <p14:creationId xmlns:p14="http://schemas.microsoft.com/office/powerpoint/2010/main" val="3697211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272A5BD-9C28-B847-861A-CF384F4C5D12}"/>
              </a:ext>
            </a:extLst>
          </p:cNvPr>
          <p:cNvPicPr>
            <a:picLocks noChangeAspect="1"/>
          </p:cNvPicPr>
          <p:nvPr/>
        </p:nvPicPr>
        <p:blipFill>
          <a:blip r:embed="rId4"/>
          <a:stretch>
            <a:fillRect/>
          </a:stretch>
        </p:blipFill>
        <p:spPr>
          <a:xfrm>
            <a:off x="453581" y="2114251"/>
            <a:ext cx="1257300" cy="3632200"/>
          </a:xfrm>
          <a:prstGeom prst="rect">
            <a:avLst/>
          </a:prstGeom>
        </p:spPr>
      </p:pic>
      <p:pic>
        <p:nvPicPr>
          <p:cNvPr id="25" name="Picture 24">
            <a:extLst>
              <a:ext uri="{FF2B5EF4-FFF2-40B4-BE49-F238E27FC236}">
                <a16:creationId xmlns:a16="http://schemas.microsoft.com/office/drawing/2014/main" id="{F72BC4BB-AE76-1446-A8EF-B5B53B734D4A}"/>
              </a:ext>
            </a:extLst>
          </p:cNvPr>
          <p:cNvPicPr>
            <a:picLocks noChangeAspect="1"/>
          </p:cNvPicPr>
          <p:nvPr/>
        </p:nvPicPr>
        <p:blipFill>
          <a:blip r:embed="rId4"/>
          <a:stretch>
            <a:fillRect/>
          </a:stretch>
        </p:blipFill>
        <p:spPr>
          <a:xfrm>
            <a:off x="1666180" y="2036122"/>
            <a:ext cx="1257300" cy="3632200"/>
          </a:xfrm>
          <a:prstGeom prst="rect">
            <a:avLst/>
          </a:prstGeom>
        </p:spPr>
      </p:pic>
      <p:pic>
        <p:nvPicPr>
          <p:cNvPr id="26" name="Picture 25">
            <a:extLst>
              <a:ext uri="{FF2B5EF4-FFF2-40B4-BE49-F238E27FC236}">
                <a16:creationId xmlns:a16="http://schemas.microsoft.com/office/drawing/2014/main" id="{FD1A0C93-1D19-7C4B-8AAE-4E182E406C2C}"/>
              </a:ext>
            </a:extLst>
          </p:cNvPr>
          <p:cNvPicPr>
            <a:picLocks noChangeAspect="1"/>
          </p:cNvPicPr>
          <p:nvPr/>
        </p:nvPicPr>
        <p:blipFill>
          <a:blip r:embed="rId4"/>
          <a:stretch>
            <a:fillRect/>
          </a:stretch>
        </p:blipFill>
        <p:spPr>
          <a:xfrm>
            <a:off x="2890429" y="1910954"/>
            <a:ext cx="1257300" cy="3632200"/>
          </a:xfrm>
          <a:prstGeom prst="rect">
            <a:avLst/>
          </a:prstGeom>
        </p:spPr>
      </p:pic>
      <p:pic>
        <p:nvPicPr>
          <p:cNvPr id="27" name="Picture 26">
            <a:extLst>
              <a:ext uri="{FF2B5EF4-FFF2-40B4-BE49-F238E27FC236}">
                <a16:creationId xmlns:a16="http://schemas.microsoft.com/office/drawing/2014/main" id="{CC11D741-B496-1F41-BE9C-0306F03D2F2D}"/>
              </a:ext>
            </a:extLst>
          </p:cNvPr>
          <p:cNvPicPr>
            <a:picLocks noChangeAspect="1"/>
          </p:cNvPicPr>
          <p:nvPr/>
        </p:nvPicPr>
        <p:blipFill>
          <a:blip r:embed="rId4"/>
          <a:stretch>
            <a:fillRect/>
          </a:stretch>
        </p:blipFill>
        <p:spPr>
          <a:xfrm>
            <a:off x="4114045" y="1768126"/>
            <a:ext cx="1257300" cy="3632200"/>
          </a:xfrm>
          <a:prstGeom prst="rect">
            <a:avLst/>
          </a:prstGeom>
        </p:spPr>
      </p:pic>
      <p:sp>
        <p:nvSpPr>
          <p:cNvPr id="2" name="Text Placeholder 1">
            <a:extLst>
              <a:ext uri="{FF2B5EF4-FFF2-40B4-BE49-F238E27FC236}">
                <a16:creationId xmlns:a16="http://schemas.microsoft.com/office/drawing/2014/main" id="{75B47A2E-6B1D-C44B-B1D4-540223591B2A}"/>
              </a:ext>
            </a:extLst>
          </p:cNvPr>
          <p:cNvSpPr>
            <a:spLocks noGrp="1"/>
          </p:cNvSpPr>
          <p:nvPr>
            <p:ph type="body" sz="quarter" idx="10"/>
          </p:nvPr>
        </p:nvSpPr>
        <p:spPr/>
        <p:txBody>
          <a:bodyPr/>
          <a:lstStyle/>
          <a:p>
            <a:r>
              <a:rPr lang="en-US" dirty="0"/>
              <a:t>Have a go at defining addiction?</a:t>
            </a:r>
          </a:p>
        </p:txBody>
      </p:sp>
      <p:sp>
        <p:nvSpPr>
          <p:cNvPr id="3" name="Text Placeholder 2">
            <a:extLst>
              <a:ext uri="{FF2B5EF4-FFF2-40B4-BE49-F238E27FC236}">
                <a16:creationId xmlns:a16="http://schemas.microsoft.com/office/drawing/2014/main" id="{437829CD-6F31-D54C-B315-A0D22E2B9E4E}"/>
              </a:ext>
            </a:extLst>
          </p:cNvPr>
          <p:cNvSpPr>
            <a:spLocks noGrp="1"/>
          </p:cNvSpPr>
          <p:nvPr>
            <p:ph type="body" sz="quarter" idx="11"/>
          </p:nvPr>
        </p:nvSpPr>
        <p:spPr/>
        <p:txBody>
          <a:bodyPr/>
          <a:lstStyle/>
          <a:p>
            <a:r>
              <a:rPr lang="en-US" dirty="0"/>
              <a:t>In this clip, Anya talks about the </a:t>
            </a:r>
            <a:r>
              <a:rPr lang="en-US" b="1" dirty="0"/>
              <a:t>four pillars </a:t>
            </a:r>
            <a:r>
              <a:rPr lang="en-US" dirty="0"/>
              <a:t>of addiction.</a:t>
            </a:r>
          </a:p>
          <a:p>
            <a:endParaRPr lang="en-US" dirty="0"/>
          </a:p>
        </p:txBody>
      </p:sp>
      <p:sp>
        <p:nvSpPr>
          <p:cNvPr id="6" name="Rectangle 5">
            <a:extLst>
              <a:ext uri="{FF2B5EF4-FFF2-40B4-BE49-F238E27FC236}">
                <a16:creationId xmlns:a16="http://schemas.microsoft.com/office/drawing/2014/main" id="{B8D0CC24-C54B-2044-A69F-E30C04C28022}"/>
              </a:ext>
            </a:extLst>
          </p:cNvPr>
          <p:cNvSpPr/>
          <p:nvPr/>
        </p:nvSpPr>
        <p:spPr>
          <a:xfrm rot="16200000">
            <a:off x="-401429" y="3680688"/>
            <a:ext cx="3305421" cy="630942"/>
          </a:xfrm>
          <a:prstGeom prst="rect">
            <a:avLst/>
          </a:prstGeom>
          <a:effectLst>
            <a:reflection stA="26000" endPos="65000" dist="50800" dir="5400000" sy="-100000" algn="bl" rotWithShape="0"/>
          </a:effectLst>
        </p:spPr>
        <p:txBody>
          <a:bodyPr wrap="square">
            <a:spAutoFit/>
          </a:bodyPr>
          <a:lstStyle/>
          <a:p>
            <a:pPr lvl="0" algn="ctr"/>
            <a:r>
              <a:rPr lang="en-GB" sz="3500" dirty="0">
                <a:solidFill>
                  <a:schemeClr val="bg1"/>
                </a:solidFill>
                <a:latin typeface="Oswald" pitchFamily="2" charset="77"/>
              </a:rPr>
              <a:t>Tolerance</a:t>
            </a:r>
          </a:p>
        </p:txBody>
      </p:sp>
      <p:sp>
        <p:nvSpPr>
          <p:cNvPr id="18" name="Rectangle 17">
            <a:extLst>
              <a:ext uri="{FF2B5EF4-FFF2-40B4-BE49-F238E27FC236}">
                <a16:creationId xmlns:a16="http://schemas.microsoft.com/office/drawing/2014/main" id="{F9145399-FD7D-0F49-B595-E21A3E9530EE}"/>
              </a:ext>
            </a:extLst>
          </p:cNvPr>
          <p:cNvSpPr/>
          <p:nvPr/>
        </p:nvSpPr>
        <p:spPr>
          <a:xfrm rot="16200000">
            <a:off x="849754" y="3507069"/>
            <a:ext cx="3305421" cy="630942"/>
          </a:xfrm>
          <a:prstGeom prst="rect">
            <a:avLst/>
          </a:prstGeom>
          <a:effectLst>
            <a:reflection stA="26000" endPos="65000" dist="50800" dir="5400000" sy="-100000" algn="bl" rotWithShape="0"/>
          </a:effectLst>
        </p:spPr>
        <p:txBody>
          <a:bodyPr wrap="square">
            <a:spAutoFit/>
          </a:bodyPr>
          <a:lstStyle/>
          <a:p>
            <a:pPr algn="ctr"/>
            <a:r>
              <a:rPr lang="en-GB" sz="3500" dirty="0">
                <a:solidFill>
                  <a:schemeClr val="bg1"/>
                </a:solidFill>
                <a:latin typeface="Oswald" pitchFamily="2" charset="77"/>
              </a:rPr>
              <a:t>Compulsion</a:t>
            </a:r>
          </a:p>
        </p:txBody>
      </p:sp>
      <p:sp>
        <p:nvSpPr>
          <p:cNvPr id="19" name="Rectangle 18">
            <a:extLst>
              <a:ext uri="{FF2B5EF4-FFF2-40B4-BE49-F238E27FC236}">
                <a16:creationId xmlns:a16="http://schemas.microsoft.com/office/drawing/2014/main" id="{FD2404F2-6BCA-7145-B8AB-D40029E7CE19}"/>
              </a:ext>
            </a:extLst>
          </p:cNvPr>
          <p:cNvSpPr/>
          <p:nvPr/>
        </p:nvSpPr>
        <p:spPr>
          <a:xfrm rot="16200000">
            <a:off x="2054637" y="3371013"/>
            <a:ext cx="3305421" cy="646331"/>
          </a:xfrm>
          <a:prstGeom prst="rect">
            <a:avLst/>
          </a:prstGeom>
          <a:effectLst>
            <a:reflection stA="26000" endPos="65000" dist="50800" dir="5400000" sy="-100000" algn="bl" rotWithShape="0"/>
          </a:effectLst>
        </p:spPr>
        <p:txBody>
          <a:bodyPr wrap="square">
            <a:spAutoFit/>
          </a:bodyPr>
          <a:lstStyle/>
          <a:p>
            <a:pPr algn="ctr"/>
            <a:r>
              <a:rPr lang="en-GB" sz="3500" dirty="0">
                <a:solidFill>
                  <a:schemeClr val="bg1"/>
                </a:solidFill>
                <a:latin typeface="Oswald" pitchFamily="2" charset="77"/>
              </a:rPr>
              <a:t>Dependence</a:t>
            </a:r>
          </a:p>
        </p:txBody>
      </p:sp>
      <p:sp>
        <p:nvSpPr>
          <p:cNvPr id="20" name="Rectangle 19">
            <a:extLst>
              <a:ext uri="{FF2B5EF4-FFF2-40B4-BE49-F238E27FC236}">
                <a16:creationId xmlns:a16="http://schemas.microsoft.com/office/drawing/2014/main" id="{4685425B-B02A-824E-B795-F2E710254B25}"/>
              </a:ext>
            </a:extLst>
          </p:cNvPr>
          <p:cNvSpPr/>
          <p:nvPr/>
        </p:nvSpPr>
        <p:spPr>
          <a:xfrm rot="16200000">
            <a:off x="3267214" y="3253539"/>
            <a:ext cx="3305421" cy="630942"/>
          </a:xfrm>
          <a:prstGeom prst="rect">
            <a:avLst/>
          </a:prstGeom>
          <a:effectLst>
            <a:reflection stA="26000" endPos="65000" dist="50800" dir="5400000" sy="-100000" algn="bl" rotWithShape="0"/>
          </a:effectLst>
        </p:spPr>
        <p:txBody>
          <a:bodyPr wrap="square">
            <a:spAutoFit/>
          </a:bodyPr>
          <a:lstStyle/>
          <a:p>
            <a:pPr algn="ctr"/>
            <a:r>
              <a:rPr lang="en-GB" sz="3500" dirty="0">
                <a:solidFill>
                  <a:schemeClr val="bg1"/>
                </a:solidFill>
                <a:latin typeface="Oswald" pitchFamily="2" charset="77"/>
              </a:rPr>
              <a:t>Withdrawal</a:t>
            </a:r>
          </a:p>
        </p:txBody>
      </p:sp>
      <p:pic>
        <p:nvPicPr>
          <p:cNvPr id="14" name="Online Media 3" descr="Have a go at defining Lesson 3">
            <a:hlinkClick r:id="" action="ppaction://media"/>
            <a:extLst>
              <a:ext uri="{FF2B5EF4-FFF2-40B4-BE49-F238E27FC236}">
                <a16:creationId xmlns:a16="http://schemas.microsoft.com/office/drawing/2014/main" id="{7CC2FF41-864B-FB40-9C46-94D1EDADE707}"/>
              </a:ext>
            </a:extLst>
          </p:cNvPr>
          <p:cNvPicPr>
            <a:picLocks noRot="1" noChangeAspect="1"/>
          </p:cNvPicPr>
          <p:nvPr>
            <a:videoFile r:link="rId1"/>
          </p:nvPr>
        </p:nvPicPr>
        <p:blipFill>
          <a:blip r:embed="rId5"/>
          <a:stretch>
            <a:fillRect/>
          </a:stretch>
        </p:blipFill>
        <p:spPr>
          <a:xfrm>
            <a:off x="5839967" y="2018564"/>
            <a:ext cx="5747257" cy="3247200"/>
          </a:xfrm>
          <a:prstGeom prst="rect">
            <a:avLst/>
          </a:prstGeom>
        </p:spPr>
      </p:pic>
    </p:spTree>
    <p:extLst>
      <p:ext uri="{BB962C8B-B14F-4D97-AF65-F5344CB8AC3E}">
        <p14:creationId xmlns:p14="http://schemas.microsoft.com/office/powerpoint/2010/main" val="79305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70E8FCD-A416-104E-BACF-8546FF1ECC42}"/>
              </a:ext>
            </a:extLst>
          </p:cNvPr>
          <p:cNvSpPr txBox="1"/>
          <p:nvPr/>
        </p:nvSpPr>
        <p:spPr>
          <a:xfrm>
            <a:off x="333486" y="2408466"/>
            <a:ext cx="5083465" cy="2092881"/>
          </a:xfrm>
          <a:prstGeom prst="rect">
            <a:avLst/>
          </a:prstGeom>
          <a:noFill/>
        </p:spPr>
        <p:txBody>
          <a:bodyPr wrap="square" rtlCol="0">
            <a:spAutoFit/>
          </a:bodyPr>
          <a:lstStyle/>
          <a:p>
            <a:r>
              <a:rPr lang="en-US" sz="4000" b="1" dirty="0">
                <a:solidFill>
                  <a:schemeClr val="tx1"/>
                </a:solidFill>
                <a:latin typeface="Oswald Light" pitchFamily="2" charset="77"/>
              </a:rPr>
              <a:t>“Don’t do drugs because you’ll get addicted.”</a:t>
            </a:r>
            <a:br>
              <a:rPr lang="en-US" sz="4000" b="1" dirty="0">
                <a:solidFill>
                  <a:schemeClr val="tx1"/>
                </a:solidFill>
                <a:latin typeface="Oswald Light" pitchFamily="2" charset="77"/>
              </a:rPr>
            </a:br>
            <a:endParaRPr lang="en-US" sz="1500" b="1" dirty="0">
              <a:solidFill>
                <a:schemeClr val="tx1"/>
              </a:solidFill>
              <a:latin typeface="Oswald Light" pitchFamily="2" charset="77"/>
            </a:endParaRPr>
          </a:p>
          <a:p>
            <a:r>
              <a:rPr lang="en-US" sz="3500" dirty="0">
                <a:solidFill>
                  <a:srgbClr val="FF61FA"/>
                </a:solidFill>
                <a:latin typeface="Oswald Light" pitchFamily="2" charset="77"/>
              </a:rPr>
              <a:t>True or false?</a:t>
            </a:r>
          </a:p>
        </p:txBody>
      </p:sp>
      <p:pic>
        <p:nvPicPr>
          <p:cNvPr id="2" name="Online Media 1" descr="Dont do drugs or you will get addicted">
            <a:hlinkClick r:id="" action="ppaction://media"/>
            <a:extLst>
              <a:ext uri="{FF2B5EF4-FFF2-40B4-BE49-F238E27FC236}">
                <a16:creationId xmlns:a16="http://schemas.microsoft.com/office/drawing/2014/main" id="{4B4C536B-8EAF-184F-BE45-0F802DB99811}"/>
              </a:ext>
            </a:extLst>
          </p:cNvPr>
          <p:cNvPicPr>
            <a:picLocks noRot="1" noChangeAspect="1"/>
          </p:cNvPicPr>
          <p:nvPr>
            <a:videoFile r:link="rId1"/>
          </p:nvPr>
        </p:nvPicPr>
        <p:blipFill>
          <a:blip r:embed="rId4"/>
          <a:stretch>
            <a:fillRect/>
          </a:stretch>
        </p:blipFill>
        <p:spPr>
          <a:xfrm>
            <a:off x="5839967" y="1653196"/>
            <a:ext cx="5747257" cy="3247200"/>
          </a:xfrm>
          <a:prstGeom prst="rect">
            <a:avLst/>
          </a:prstGeom>
        </p:spPr>
      </p:pic>
    </p:spTree>
    <p:extLst>
      <p:ext uri="{BB962C8B-B14F-4D97-AF65-F5344CB8AC3E}">
        <p14:creationId xmlns:p14="http://schemas.microsoft.com/office/powerpoint/2010/main" val="7793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3A4633-633A-E145-8849-9EA9D753FBD9}"/>
              </a:ext>
            </a:extLst>
          </p:cNvPr>
          <p:cNvSpPr/>
          <p:nvPr/>
        </p:nvSpPr>
        <p:spPr>
          <a:xfrm>
            <a:off x="4514126" y="1475772"/>
            <a:ext cx="4051141" cy="4104967"/>
          </a:xfrm>
          <a:prstGeom prst="rect">
            <a:avLst/>
          </a:prstGeom>
          <a:solidFill>
            <a:srgbClr val="FF61FA">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5B47A2E-6B1D-C44B-B1D4-540223591B2A}"/>
              </a:ext>
            </a:extLst>
          </p:cNvPr>
          <p:cNvSpPr>
            <a:spLocks noGrp="1"/>
          </p:cNvSpPr>
          <p:nvPr>
            <p:ph type="body" sz="quarter" idx="10"/>
          </p:nvPr>
        </p:nvSpPr>
        <p:spPr/>
        <p:txBody>
          <a:bodyPr/>
          <a:lstStyle/>
          <a:p>
            <a:r>
              <a:rPr lang="en-US" dirty="0"/>
              <a:t>Is addiction caused by addictive drugs?</a:t>
            </a:r>
          </a:p>
        </p:txBody>
      </p:sp>
      <p:sp>
        <p:nvSpPr>
          <p:cNvPr id="21" name="Google Shape;144;g10d3ed39e49_0_0">
            <a:extLst>
              <a:ext uri="{FF2B5EF4-FFF2-40B4-BE49-F238E27FC236}">
                <a16:creationId xmlns:a16="http://schemas.microsoft.com/office/drawing/2014/main" id="{B235CA21-26BC-3C44-B482-5C325B38872A}"/>
              </a:ext>
            </a:extLst>
          </p:cNvPr>
          <p:cNvSpPr txBox="1"/>
          <p:nvPr/>
        </p:nvSpPr>
        <p:spPr>
          <a:xfrm>
            <a:off x="368300" y="2635594"/>
            <a:ext cx="4307872" cy="2031295"/>
          </a:xfrm>
          <a:prstGeom prst="rect">
            <a:avLst/>
          </a:prstGeom>
          <a:noFill/>
          <a:ln>
            <a:noFill/>
          </a:ln>
        </p:spPr>
        <p:txBody>
          <a:bodyPr spcFirstLastPara="1" wrap="square" lIns="91425" tIns="91425" rIns="91425" bIns="91425" anchor="t" anchorCtr="0">
            <a:spAutoFit/>
          </a:bodyPr>
          <a:lstStyle/>
          <a:p>
            <a:r>
              <a:rPr lang="en-GB" sz="3000" dirty="0">
                <a:solidFill>
                  <a:schemeClr val="tx1"/>
                </a:solidFill>
                <a:latin typeface="Oswald" pitchFamily="2" charset="77"/>
                <a:ea typeface="Oswald"/>
                <a:cs typeface="Oswald"/>
                <a:sym typeface="Oswald"/>
              </a:rPr>
              <a:t>Sometimes e.g. nicotine </a:t>
            </a:r>
            <a:br>
              <a:rPr lang="en-GB" sz="3000" dirty="0">
                <a:solidFill>
                  <a:schemeClr val="tx1"/>
                </a:solidFill>
                <a:latin typeface="Oswald" pitchFamily="2" charset="77"/>
                <a:ea typeface="Oswald"/>
                <a:cs typeface="Oswald"/>
                <a:sym typeface="Oswald"/>
              </a:rPr>
            </a:br>
            <a:r>
              <a:rPr lang="en-GB" sz="3000" dirty="0">
                <a:solidFill>
                  <a:schemeClr val="tx1"/>
                </a:solidFill>
                <a:latin typeface="Oswald" pitchFamily="2" charset="77"/>
                <a:ea typeface="Oswald"/>
                <a:cs typeface="Oswald"/>
                <a:sym typeface="Oswald"/>
              </a:rPr>
              <a:t>is highly addictive which is found in cigarettes and </a:t>
            </a:r>
            <a:br>
              <a:rPr lang="en-GB" sz="3000" dirty="0">
                <a:solidFill>
                  <a:schemeClr val="tx1"/>
                </a:solidFill>
                <a:latin typeface="Oswald" pitchFamily="2" charset="77"/>
                <a:ea typeface="Oswald"/>
                <a:cs typeface="Oswald"/>
                <a:sym typeface="Oswald"/>
              </a:rPr>
            </a:br>
            <a:r>
              <a:rPr lang="en-GB" sz="3000" dirty="0">
                <a:solidFill>
                  <a:schemeClr val="tx1"/>
                </a:solidFill>
                <a:latin typeface="Oswald" pitchFamily="2" charset="77"/>
                <a:ea typeface="Oswald"/>
                <a:cs typeface="Oswald"/>
                <a:sym typeface="Oswald"/>
              </a:rPr>
              <a:t>some vapes.</a:t>
            </a:r>
            <a:endParaRPr sz="3000" dirty="0">
              <a:solidFill>
                <a:schemeClr val="tx1"/>
              </a:solidFill>
              <a:latin typeface="Oswald" pitchFamily="2" charset="77"/>
              <a:ea typeface="Oswald"/>
              <a:cs typeface="Oswald"/>
              <a:sym typeface="Oswald"/>
            </a:endParaRPr>
          </a:p>
        </p:txBody>
      </p:sp>
      <p:sp>
        <p:nvSpPr>
          <p:cNvPr id="22" name="Google Shape;144;g10d3ed39e49_0_0">
            <a:extLst>
              <a:ext uri="{FF2B5EF4-FFF2-40B4-BE49-F238E27FC236}">
                <a16:creationId xmlns:a16="http://schemas.microsoft.com/office/drawing/2014/main" id="{DEBE4D1F-0A55-3E41-A266-FF6CB3E9AEEB}"/>
              </a:ext>
            </a:extLst>
          </p:cNvPr>
          <p:cNvSpPr txBox="1"/>
          <p:nvPr/>
        </p:nvSpPr>
        <p:spPr>
          <a:xfrm>
            <a:off x="4731673" y="1859190"/>
            <a:ext cx="3720214" cy="3616344"/>
          </a:xfrm>
          <a:prstGeom prst="rect">
            <a:avLst/>
          </a:prstGeom>
          <a:noFill/>
          <a:ln>
            <a:noFill/>
          </a:ln>
        </p:spPr>
        <p:txBody>
          <a:bodyPr spcFirstLastPara="1" wrap="square" lIns="91425" tIns="91425" rIns="91425" bIns="91425" anchor="t" anchorCtr="0">
            <a:spAutoFit/>
          </a:bodyPr>
          <a:lstStyle/>
          <a:p>
            <a:r>
              <a:rPr lang="en-GB" sz="1900" dirty="0">
                <a:solidFill>
                  <a:schemeClr val="tx1"/>
                </a:solidFill>
                <a:latin typeface="Oswald Light" pitchFamily="2" charset="77"/>
                <a:ea typeface="Oswald"/>
                <a:cs typeface="Oswald"/>
                <a:sym typeface="Oswald"/>
              </a:rPr>
              <a:t>But remember it’s never just about the drug. There are many so-called non-addictive substances that become addictive due to the ‘set’ (the person).</a:t>
            </a:r>
          </a:p>
          <a:p>
            <a:endParaRPr lang="en-GB" sz="1700" dirty="0">
              <a:solidFill>
                <a:schemeClr val="tx1"/>
              </a:solidFill>
              <a:latin typeface="Oswald" pitchFamily="2" charset="77"/>
              <a:ea typeface="Oswald"/>
              <a:cs typeface="Oswald"/>
              <a:sym typeface="Oswald"/>
            </a:endParaRPr>
          </a:p>
          <a:p>
            <a:pPr>
              <a:lnSpc>
                <a:spcPts val="2240"/>
              </a:lnSpc>
            </a:pPr>
            <a:r>
              <a:rPr lang="en-GB" sz="2000" b="1" dirty="0">
                <a:solidFill>
                  <a:schemeClr val="tx1"/>
                </a:solidFill>
                <a:latin typeface="Oswald" pitchFamily="2" charset="77"/>
                <a:ea typeface="Oswald"/>
                <a:cs typeface="Oswald"/>
                <a:sym typeface="Oswald"/>
              </a:rPr>
              <a:t>For example Ketamine is addictive but there are no physical withdrawal symptoms with ketamine, so ketamine addiction is sometimes called a psychological dependence.</a:t>
            </a:r>
          </a:p>
          <a:p>
            <a:endParaRPr lang="en-GB" sz="2000" dirty="0">
              <a:solidFill>
                <a:schemeClr val="tx1"/>
              </a:solidFill>
              <a:latin typeface="Montserrat Light" pitchFamily="2" charset="77"/>
              <a:ea typeface="Oswald"/>
              <a:cs typeface="Oswald"/>
              <a:sym typeface="Oswald"/>
            </a:endParaRPr>
          </a:p>
        </p:txBody>
      </p:sp>
      <p:pic>
        <p:nvPicPr>
          <p:cNvPr id="7" name="Graphic 6">
            <a:extLst>
              <a:ext uri="{FF2B5EF4-FFF2-40B4-BE49-F238E27FC236}">
                <a16:creationId xmlns:a16="http://schemas.microsoft.com/office/drawing/2014/main" id="{E66864A2-D68B-3340-B450-D782855C53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50" y="1335613"/>
            <a:ext cx="1935760" cy="1294194"/>
          </a:xfrm>
          <a:prstGeom prst="rect">
            <a:avLst/>
          </a:prstGeom>
        </p:spPr>
      </p:pic>
      <p:sp>
        <p:nvSpPr>
          <p:cNvPr id="23" name="Google Shape;144;g10d3ed39e49_0_0">
            <a:extLst>
              <a:ext uri="{FF2B5EF4-FFF2-40B4-BE49-F238E27FC236}">
                <a16:creationId xmlns:a16="http://schemas.microsoft.com/office/drawing/2014/main" id="{A956DB2E-A420-0944-A292-C1550C828E59}"/>
              </a:ext>
            </a:extLst>
          </p:cNvPr>
          <p:cNvSpPr txBox="1"/>
          <p:nvPr/>
        </p:nvSpPr>
        <p:spPr>
          <a:xfrm>
            <a:off x="8852261" y="1402189"/>
            <a:ext cx="2896827" cy="1369575"/>
          </a:xfrm>
          <a:prstGeom prst="rect">
            <a:avLst/>
          </a:prstGeom>
          <a:noFill/>
          <a:ln>
            <a:noFill/>
          </a:ln>
        </p:spPr>
        <p:txBody>
          <a:bodyPr spcFirstLastPara="1" wrap="square" lIns="91425" tIns="91425" rIns="91425" bIns="91425" anchor="t" anchorCtr="0">
            <a:spAutoFit/>
          </a:bodyPr>
          <a:lstStyle/>
          <a:p>
            <a:r>
              <a:rPr lang="en-GB" sz="1900" dirty="0">
                <a:solidFill>
                  <a:schemeClr val="tx1">
                    <a:lumMod val="65000"/>
                    <a:lumOff val="35000"/>
                  </a:schemeClr>
                </a:solidFill>
                <a:latin typeface="Oswald Light" pitchFamily="2" charset="77"/>
                <a:ea typeface="Oswald"/>
                <a:cs typeface="Oswald"/>
                <a:sym typeface="Oswald"/>
              </a:rPr>
              <a:t>N.B The following are </a:t>
            </a:r>
            <a:r>
              <a:rPr lang="en-GB" sz="1900" b="1" dirty="0">
                <a:solidFill>
                  <a:schemeClr val="tx1">
                    <a:lumMod val="65000"/>
                    <a:lumOff val="35000"/>
                  </a:schemeClr>
                </a:solidFill>
                <a:latin typeface="Oswald Light" pitchFamily="2" charset="77"/>
                <a:ea typeface="Oswald"/>
                <a:cs typeface="Oswald"/>
                <a:sym typeface="Oswald"/>
              </a:rPr>
              <a:t>legal</a:t>
            </a:r>
            <a:r>
              <a:rPr lang="en-GB" sz="1900" dirty="0">
                <a:solidFill>
                  <a:schemeClr val="tx1">
                    <a:lumMod val="65000"/>
                    <a:lumOff val="35000"/>
                  </a:schemeClr>
                </a:solidFill>
                <a:latin typeface="Oswald Light" pitchFamily="2" charset="77"/>
                <a:ea typeface="Oswald"/>
                <a:cs typeface="Oswald"/>
                <a:sym typeface="Oswald"/>
              </a:rPr>
              <a:t> but are known to have a high addiction potential: </a:t>
            </a:r>
          </a:p>
          <a:p>
            <a:endParaRPr lang="en-GB" sz="2000" dirty="0">
              <a:solidFill>
                <a:schemeClr val="tx1"/>
              </a:solidFill>
              <a:latin typeface="Montserrat Light" pitchFamily="2" charset="77"/>
              <a:ea typeface="Oswald"/>
              <a:cs typeface="Oswald"/>
              <a:sym typeface="Oswald"/>
            </a:endParaRPr>
          </a:p>
        </p:txBody>
      </p:sp>
      <p:pic>
        <p:nvPicPr>
          <p:cNvPr id="9" name="Graphic 8">
            <a:extLst>
              <a:ext uri="{FF2B5EF4-FFF2-40B4-BE49-F238E27FC236}">
                <a16:creationId xmlns:a16="http://schemas.microsoft.com/office/drawing/2014/main" id="{60A1A352-32E7-F345-B072-14424DD522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1999" y="2414403"/>
            <a:ext cx="842062" cy="842062"/>
          </a:xfrm>
          <a:prstGeom prst="rect">
            <a:avLst/>
          </a:prstGeom>
        </p:spPr>
      </p:pic>
      <p:sp>
        <p:nvSpPr>
          <p:cNvPr id="24" name="Google Shape;144;g10d3ed39e49_0_0">
            <a:extLst>
              <a:ext uri="{FF2B5EF4-FFF2-40B4-BE49-F238E27FC236}">
                <a16:creationId xmlns:a16="http://schemas.microsoft.com/office/drawing/2014/main" id="{337CACFC-D62C-E747-A844-71A7B52DB457}"/>
              </a:ext>
            </a:extLst>
          </p:cNvPr>
          <p:cNvSpPr txBox="1"/>
          <p:nvPr/>
        </p:nvSpPr>
        <p:spPr>
          <a:xfrm>
            <a:off x="9818253" y="2593430"/>
            <a:ext cx="2769505" cy="492412"/>
          </a:xfrm>
          <a:prstGeom prst="rect">
            <a:avLst/>
          </a:prstGeom>
          <a:noFill/>
          <a:ln>
            <a:noFill/>
          </a:ln>
        </p:spPr>
        <p:txBody>
          <a:bodyPr spcFirstLastPara="1" wrap="square" lIns="91425" tIns="91425" rIns="91425" bIns="91425" anchor="t" anchorCtr="0">
            <a:spAutoFit/>
          </a:bodyPr>
          <a:lstStyle/>
          <a:p>
            <a:r>
              <a:rPr lang="en-GB" sz="2000" b="1" dirty="0">
                <a:solidFill>
                  <a:schemeClr val="tx1"/>
                </a:solidFill>
                <a:latin typeface="Oswald" pitchFamily="2" charset="77"/>
                <a:ea typeface="Oswald"/>
                <a:cs typeface="Oswald"/>
                <a:sym typeface="Oswald"/>
              </a:rPr>
              <a:t>Gambling</a:t>
            </a:r>
            <a:endParaRPr lang="en-GB" sz="2000" b="1" dirty="0">
              <a:solidFill>
                <a:srgbClr val="FF6659"/>
              </a:solidFill>
              <a:latin typeface="Oswald" pitchFamily="2" charset="77"/>
              <a:ea typeface="Oswald"/>
              <a:cs typeface="Oswald"/>
              <a:sym typeface="Oswald"/>
            </a:endParaRPr>
          </a:p>
        </p:txBody>
      </p:sp>
      <p:sp>
        <p:nvSpPr>
          <p:cNvPr id="28" name="Google Shape;144;g10d3ed39e49_0_0">
            <a:extLst>
              <a:ext uri="{FF2B5EF4-FFF2-40B4-BE49-F238E27FC236}">
                <a16:creationId xmlns:a16="http://schemas.microsoft.com/office/drawing/2014/main" id="{19890AFD-6121-9A41-B5CE-843CBF931029}"/>
              </a:ext>
            </a:extLst>
          </p:cNvPr>
          <p:cNvSpPr txBox="1"/>
          <p:nvPr/>
        </p:nvSpPr>
        <p:spPr>
          <a:xfrm>
            <a:off x="9818253" y="3417546"/>
            <a:ext cx="2769505" cy="492412"/>
          </a:xfrm>
          <a:prstGeom prst="rect">
            <a:avLst/>
          </a:prstGeom>
          <a:noFill/>
          <a:ln>
            <a:noFill/>
          </a:ln>
        </p:spPr>
        <p:txBody>
          <a:bodyPr spcFirstLastPara="1" wrap="square" lIns="91425" tIns="91425" rIns="91425" bIns="91425" anchor="t" anchorCtr="0">
            <a:spAutoFit/>
          </a:bodyPr>
          <a:lstStyle/>
          <a:p>
            <a:r>
              <a:rPr lang="en-GB" sz="2000" b="1" dirty="0">
                <a:solidFill>
                  <a:schemeClr val="tx1"/>
                </a:solidFill>
                <a:latin typeface="Oswald" pitchFamily="2" charset="77"/>
                <a:ea typeface="Oswald"/>
                <a:cs typeface="Oswald"/>
                <a:sym typeface="Oswald"/>
              </a:rPr>
              <a:t>Gaming</a:t>
            </a:r>
            <a:endParaRPr lang="en-GB" sz="2000" b="1" dirty="0">
              <a:solidFill>
                <a:srgbClr val="FF6659"/>
              </a:solidFill>
              <a:latin typeface="Oswald" pitchFamily="2" charset="77"/>
              <a:ea typeface="Oswald"/>
              <a:cs typeface="Oswald"/>
              <a:sym typeface="Oswald"/>
            </a:endParaRPr>
          </a:p>
        </p:txBody>
      </p:sp>
      <p:sp>
        <p:nvSpPr>
          <p:cNvPr id="30" name="Google Shape;144;g10d3ed39e49_0_0">
            <a:extLst>
              <a:ext uri="{FF2B5EF4-FFF2-40B4-BE49-F238E27FC236}">
                <a16:creationId xmlns:a16="http://schemas.microsoft.com/office/drawing/2014/main" id="{6FBE89D7-771B-F34E-A02A-A5BA52E39D2C}"/>
              </a:ext>
            </a:extLst>
          </p:cNvPr>
          <p:cNvSpPr txBox="1"/>
          <p:nvPr/>
        </p:nvSpPr>
        <p:spPr>
          <a:xfrm>
            <a:off x="9818253" y="4237384"/>
            <a:ext cx="2769505" cy="492412"/>
          </a:xfrm>
          <a:prstGeom prst="rect">
            <a:avLst/>
          </a:prstGeom>
          <a:noFill/>
          <a:ln>
            <a:noFill/>
          </a:ln>
        </p:spPr>
        <p:txBody>
          <a:bodyPr spcFirstLastPara="1" wrap="square" lIns="91425" tIns="91425" rIns="91425" bIns="91425" anchor="t" anchorCtr="0">
            <a:spAutoFit/>
          </a:bodyPr>
          <a:lstStyle/>
          <a:p>
            <a:r>
              <a:rPr lang="en-GB" sz="2000" b="1" dirty="0">
                <a:solidFill>
                  <a:schemeClr val="tx1"/>
                </a:solidFill>
                <a:latin typeface="Oswald" pitchFamily="2" charset="77"/>
                <a:ea typeface="Oswald"/>
                <a:cs typeface="Oswald"/>
                <a:sym typeface="Oswald"/>
              </a:rPr>
              <a:t>Sex</a:t>
            </a:r>
            <a:endParaRPr lang="en-GB" sz="2000" b="1" dirty="0">
              <a:solidFill>
                <a:srgbClr val="FF6659"/>
              </a:solidFill>
              <a:latin typeface="Oswald" pitchFamily="2" charset="77"/>
              <a:ea typeface="Oswald"/>
              <a:cs typeface="Oswald"/>
              <a:sym typeface="Oswald"/>
            </a:endParaRPr>
          </a:p>
        </p:txBody>
      </p:sp>
      <p:sp>
        <p:nvSpPr>
          <p:cNvPr id="32" name="Google Shape;144;g10d3ed39e49_0_0">
            <a:extLst>
              <a:ext uri="{FF2B5EF4-FFF2-40B4-BE49-F238E27FC236}">
                <a16:creationId xmlns:a16="http://schemas.microsoft.com/office/drawing/2014/main" id="{C72F832E-0490-B042-9FCE-337C235CA4E0}"/>
              </a:ext>
            </a:extLst>
          </p:cNvPr>
          <p:cNvSpPr txBox="1"/>
          <p:nvPr/>
        </p:nvSpPr>
        <p:spPr>
          <a:xfrm>
            <a:off x="9818253" y="4983122"/>
            <a:ext cx="2769505" cy="492412"/>
          </a:xfrm>
          <a:prstGeom prst="rect">
            <a:avLst/>
          </a:prstGeom>
          <a:noFill/>
          <a:ln>
            <a:noFill/>
          </a:ln>
        </p:spPr>
        <p:txBody>
          <a:bodyPr spcFirstLastPara="1" wrap="square" lIns="91425" tIns="91425" rIns="91425" bIns="91425" anchor="t" anchorCtr="0">
            <a:spAutoFit/>
          </a:bodyPr>
          <a:lstStyle/>
          <a:p>
            <a:r>
              <a:rPr lang="en-GB" sz="2000" b="1" dirty="0">
                <a:solidFill>
                  <a:schemeClr val="tx1"/>
                </a:solidFill>
                <a:latin typeface="Oswald" pitchFamily="2" charset="77"/>
                <a:ea typeface="Oswald"/>
                <a:cs typeface="Oswald"/>
                <a:sym typeface="Oswald"/>
              </a:rPr>
              <a:t>Exercise</a:t>
            </a:r>
            <a:endParaRPr lang="en-GB" sz="2000" b="1" dirty="0">
              <a:solidFill>
                <a:srgbClr val="FF6659"/>
              </a:solidFill>
              <a:latin typeface="Oswald" pitchFamily="2" charset="77"/>
              <a:ea typeface="Oswald"/>
              <a:cs typeface="Oswald"/>
              <a:sym typeface="Oswald"/>
            </a:endParaRPr>
          </a:p>
        </p:txBody>
      </p:sp>
      <p:pic>
        <p:nvPicPr>
          <p:cNvPr id="34" name="Graphic 33">
            <a:extLst>
              <a:ext uri="{FF2B5EF4-FFF2-40B4-BE49-F238E27FC236}">
                <a16:creationId xmlns:a16="http://schemas.microsoft.com/office/drawing/2014/main" id="{8911FE88-F523-0940-B149-D08C07611F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7273" y="3271391"/>
            <a:ext cx="965993" cy="965993"/>
          </a:xfrm>
          <a:prstGeom prst="rect">
            <a:avLst/>
          </a:prstGeom>
        </p:spPr>
      </p:pic>
      <p:pic>
        <p:nvPicPr>
          <p:cNvPr id="37" name="Graphic 36">
            <a:extLst>
              <a:ext uri="{FF2B5EF4-FFF2-40B4-BE49-F238E27FC236}">
                <a16:creationId xmlns:a16="http://schemas.microsoft.com/office/drawing/2014/main" id="{EA79E75E-6E8C-C64B-A8D4-BB0D1688FC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1999" y="4110921"/>
            <a:ext cx="849051" cy="849051"/>
          </a:xfrm>
          <a:prstGeom prst="rect">
            <a:avLst/>
          </a:prstGeom>
        </p:spPr>
      </p:pic>
      <p:pic>
        <p:nvPicPr>
          <p:cNvPr id="39" name="Graphic 38">
            <a:extLst>
              <a:ext uri="{FF2B5EF4-FFF2-40B4-BE49-F238E27FC236}">
                <a16:creationId xmlns:a16="http://schemas.microsoft.com/office/drawing/2014/main" id="{CD3F690D-15EE-F141-83F1-840E9151A3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98915" y="4876050"/>
            <a:ext cx="859661" cy="859661"/>
          </a:xfrm>
          <a:prstGeom prst="rect">
            <a:avLst/>
          </a:prstGeom>
        </p:spPr>
      </p:pic>
    </p:spTree>
    <p:extLst>
      <p:ext uri="{BB962C8B-B14F-4D97-AF65-F5344CB8AC3E}">
        <p14:creationId xmlns:p14="http://schemas.microsoft.com/office/powerpoint/2010/main" val="1902354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47A2E-6B1D-C44B-B1D4-540223591B2A}"/>
              </a:ext>
            </a:extLst>
          </p:cNvPr>
          <p:cNvSpPr>
            <a:spLocks noGrp="1"/>
          </p:cNvSpPr>
          <p:nvPr>
            <p:ph type="body" sz="quarter" idx="10"/>
          </p:nvPr>
        </p:nvSpPr>
        <p:spPr/>
        <p:txBody>
          <a:bodyPr/>
          <a:lstStyle/>
          <a:p>
            <a:r>
              <a:rPr lang="en-GB" dirty="0">
                <a:latin typeface="Oswald"/>
                <a:ea typeface="Oswald"/>
                <a:cs typeface="Oswald"/>
                <a:sym typeface="Oswald"/>
              </a:rPr>
              <a:t>So what makes somebody addicted to a substance?</a:t>
            </a:r>
            <a:endParaRPr lang="en-US" dirty="0"/>
          </a:p>
        </p:txBody>
      </p:sp>
      <p:graphicFrame>
        <p:nvGraphicFramePr>
          <p:cNvPr id="3" name="Table 4">
            <a:extLst>
              <a:ext uri="{FF2B5EF4-FFF2-40B4-BE49-F238E27FC236}">
                <a16:creationId xmlns:a16="http://schemas.microsoft.com/office/drawing/2014/main" id="{7C3F51CF-9CF1-584B-AA02-E5BB4DB07369}"/>
              </a:ext>
            </a:extLst>
          </p:cNvPr>
          <p:cNvGraphicFramePr>
            <a:graphicFrameLocks noGrp="1"/>
          </p:cNvGraphicFramePr>
          <p:nvPr>
            <p:extLst>
              <p:ext uri="{D42A27DB-BD31-4B8C-83A1-F6EECF244321}">
                <p14:modId xmlns:p14="http://schemas.microsoft.com/office/powerpoint/2010/main" val="1308537919"/>
              </p:ext>
            </p:extLst>
          </p:nvPr>
        </p:nvGraphicFramePr>
        <p:xfrm>
          <a:off x="442913" y="1527858"/>
          <a:ext cx="5148000" cy="4036716"/>
        </p:xfrm>
        <a:graphic>
          <a:graphicData uri="http://schemas.openxmlformats.org/drawingml/2006/table">
            <a:tbl>
              <a:tblPr firstRow="1" bandRow="1">
                <a:tableStyleId>{04892AD9-3086-404D-B4AF-361398A627A4}</a:tableStyleId>
              </a:tblPr>
              <a:tblGrid>
                <a:gridCol w="5148000">
                  <a:extLst>
                    <a:ext uri="{9D8B030D-6E8A-4147-A177-3AD203B41FA5}">
                      <a16:colId xmlns:a16="http://schemas.microsoft.com/office/drawing/2014/main" val="2182195885"/>
                    </a:ext>
                  </a:extLst>
                </a:gridCol>
              </a:tblGrid>
              <a:tr h="1404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500" dirty="0">
                          <a:solidFill>
                            <a:srgbClr val="FF61FA"/>
                          </a:solidFill>
                          <a:latin typeface="Oswald" pitchFamily="2" charset="77"/>
                          <a:ea typeface="Lobster"/>
                          <a:cs typeface="Lobster"/>
                          <a:sym typeface="Lobster"/>
                        </a:rPr>
                        <a:t>Learning Theory</a:t>
                      </a:r>
                      <a:br>
                        <a:rPr lang="en-GB" sz="2200" dirty="0">
                          <a:solidFill>
                            <a:schemeClr val="tx1"/>
                          </a:solidFill>
                          <a:latin typeface="Oswald" pitchFamily="2" charset="77"/>
                          <a:ea typeface="Lobster"/>
                          <a:cs typeface="Lobster"/>
                          <a:sym typeface="Lobster"/>
                        </a:rPr>
                      </a:br>
                      <a:br>
                        <a:rPr lang="en-GB" sz="500" dirty="0">
                          <a:solidFill>
                            <a:schemeClr val="tx1"/>
                          </a:solidFill>
                          <a:latin typeface="Oswald" pitchFamily="2" charset="77"/>
                          <a:ea typeface="Lobster"/>
                          <a:cs typeface="Lobster"/>
                          <a:sym typeface="Lobster"/>
                        </a:rPr>
                      </a:br>
                      <a:r>
                        <a:rPr lang="en-GB" sz="2500" b="0" i="0" dirty="0">
                          <a:solidFill>
                            <a:schemeClr val="tx1">
                              <a:lumMod val="65000"/>
                              <a:lumOff val="35000"/>
                            </a:schemeClr>
                          </a:solidFill>
                          <a:latin typeface="Oswald Light" pitchFamily="2" charset="77"/>
                          <a:ea typeface="Lobster"/>
                          <a:cs typeface="Lobster"/>
                          <a:sym typeface="Lobster"/>
                        </a:rPr>
                        <a:t>Views addiction as a learnt behaviour based on environmental factors</a:t>
                      </a:r>
                    </a:p>
                  </a:txBody>
                  <a:tcPr anchor="ctr">
                    <a:lnB w="12700" cap="flat" cmpd="sng" algn="ctr">
                      <a:solidFill>
                        <a:srgbClr val="FF61FA"/>
                      </a:solidFill>
                      <a:prstDash val="sysDot"/>
                      <a:round/>
                      <a:headEnd type="none" w="med" len="med"/>
                      <a:tailEnd type="none" w="med" len="med"/>
                    </a:lnB>
                    <a:noFill/>
                  </a:tcPr>
                </a:tc>
                <a:extLst>
                  <a:ext uri="{0D108BD9-81ED-4DB2-BD59-A6C34878D82A}">
                    <a16:rowId xmlns:a16="http://schemas.microsoft.com/office/drawing/2014/main" val="2149335916"/>
                  </a:ext>
                </a:extLst>
              </a:tr>
              <a:tr h="131635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500" b="1" dirty="0">
                          <a:solidFill>
                            <a:srgbClr val="FF61FA"/>
                          </a:solidFill>
                          <a:latin typeface="Oswald" pitchFamily="2" charset="77"/>
                          <a:ea typeface="Lobster"/>
                          <a:cs typeface="Lobster"/>
                          <a:sym typeface="Lobster"/>
                        </a:rPr>
                        <a:t>Disease model</a:t>
                      </a:r>
                      <a:br>
                        <a:rPr lang="en-GB" sz="2200" b="1" dirty="0">
                          <a:solidFill>
                            <a:schemeClr val="tx1"/>
                          </a:solidFill>
                          <a:latin typeface="Oswald" pitchFamily="2" charset="77"/>
                          <a:ea typeface="Lobster"/>
                          <a:cs typeface="Lobster"/>
                          <a:sym typeface="Lobster"/>
                        </a:rPr>
                      </a:br>
                      <a:br>
                        <a:rPr lang="en-GB" sz="500" dirty="0">
                          <a:solidFill>
                            <a:schemeClr val="tx1"/>
                          </a:solidFill>
                          <a:latin typeface="Oswald" pitchFamily="2" charset="77"/>
                          <a:ea typeface="Lobster"/>
                          <a:cs typeface="Lobster"/>
                          <a:sym typeface="Lobster"/>
                        </a:rPr>
                      </a:br>
                      <a:r>
                        <a:rPr lang="en-GB" sz="2500" b="0" i="0" dirty="0">
                          <a:solidFill>
                            <a:schemeClr val="tx1">
                              <a:lumMod val="65000"/>
                              <a:lumOff val="35000"/>
                            </a:schemeClr>
                          </a:solidFill>
                          <a:latin typeface="Oswald Light" pitchFamily="2" charset="77"/>
                          <a:ea typeface="Lobster"/>
                          <a:cs typeface="Lobster"/>
                          <a:sym typeface="Lobster"/>
                        </a:rPr>
                        <a:t>Views addiction as an illness</a:t>
                      </a:r>
                    </a:p>
                  </a:txBody>
                  <a:tcPr anchor="ctr">
                    <a:lnT w="12700" cap="flat" cmpd="sng" algn="ctr">
                      <a:solidFill>
                        <a:srgbClr val="FF61FA"/>
                      </a:solidFill>
                      <a:prstDash val="sysDot"/>
                      <a:round/>
                      <a:headEnd type="none" w="med" len="med"/>
                      <a:tailEnd type="none" w="med" len="med"/>
                    </a:lnT>
                    <a:lnB w="12700" cap="flat" cmpd="sng" algn="ctr">
                      <a:solidFill>
                        <a:srgbClr val="FF61FA"/>
                      </a:solidFill>
                      <a:prstDash val="sysDot"/>
                      <a:round/>
                      <a:headEnd type="none" w="med" len="med"/>
                      <a:tailEnd type="none" w="med" len="med"/>
                    </a:lnB>
                    <a:noFill/>
                  </a:tcPr>
                </a:tc>
                <a:extLst>
                  <a:ext uri="{0D108BD9-81ED-4DB2-BD59-A6C34878D82A}">
                    <a16:rowId xmlns:a16="http://schemas.microsoft.com/office/drawing/2014/main" val="292631549"/>
                  </a:ext>
                </a:extLst>
              </a:tr>
              <a:tr h="131635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500" b="1" i="0" dirty="0">
                          <a:solidFill>
                            <a:srgbClr val="FF61FA"/>
                          </a:solidFill>
                          <a:latin typeface="Oswald" pitchFamily="2" charset="77"/>
                          <a:ea typeface="Lobster"/>
                          <a:cs typeface="Lobster"/>
                          <a:sym typeface="Lobster"/>
                        </a:rPr>
                        <a:t>Choice model</a:t>
                      </a:r>
                      <a:br>
                        <a:rPr lang="en-GB" sz="2500" dirty="0">
                          <a:solidFill>
                            <a:schemeClr val="tx1"/>
                          </a:solidFill>
                          <a:latin typeface="Oswald" pitchFamily="2" charset="77"/>
                          <a:ea typeface="Lobster"/>
                          <a:cs typeface="Lobster"/>
                          <a:sym typeface="Lobster"/>
                        </a:rPr>
                      </a:br>
                      <a:r>
                        <a:rPr lang="en-GB" sz="2500" b="0" i="0" dirty="0">
                          <a:solidFill>
                            <a:schemeClr val="tx1">
                              <a:lumMod val="65000"/>
                              <a:lumOff val="35000"/>
                            </a:schemeClr>
                          </a:solidFill>
                          <a:latin typeface="Oswald Light" pitchFamily="2" charset="77"/>
                          <a:ea typeface="Lobster"/>
                          <a:cs typeface="Lobster"/>
                          <a:sym typeface="Lobster"/>
                        </a:rPr>
                        <a:t>View drug use as rooted in personal choice</a:t>
                      </a:r>
                    </a:p>
                  </a:txBody>
                  <a:tcPr anchor="ctr">
                    <a:lnT w="12700" cap="flat" cmpd="sng" algn="ctr">
                      <a:solidFill>
                        <a:srgbClr val="FF61FA"/>
                      </a:solidFill>
                      <a:prstDash val="sysDot"/>
                      <a:round/>
                      <a:headEnd type="none" w="med" len="med"/>
                      <a:tailEnd type="none" w="med" len="med"/>
                    </a:lnT>
                    <a:noFill/>
                  </a:tcPr>
                </a:tc>
                <a:extLst>
                  <a:ext uri="{0D108BD9-81ED-4DB2-BD59-A6C34878D82A}">
                    <a16:rowId xmlns:a16="http://schemas.microsoft.com/office/drawing/2014/main" val="1639103985"/>
                  </a:ext>
                </a:extLst>
              </a:tr>
            </a:tbl>
          </a:graphicData>
        </a:graphic>
      </p:graphicFrame>
      <p:pic>
        <p:nvPicPr>
          <p:cNvPr id="4" name="Online Media 3" descr="So what makes somebody addicted">
            <a:hlinkClick r:id="" action="ppaction://media"/>
            <a:extLst>
              <a:ext uri="{FF2B5EF4-FFF2-40B4-BE49-F238E27FC236}">
                <a16:creationId xmlns:a16="http://schemas.microsoft.com/office/drawing/2014/main" id="{5A54C5B2-1B71-1547-9E08-CAC5CF390535}"/>
              </a:ext>
            </a:extLst>
          </p:cNvPr>
          <p:cNvPicPr>
            <a:picLocks noRot="1" noChangeAspect="1"/>
          </p:cNvPicPr>
          <p:nvPr>
            <a:videoFile r:link="rId1"/>
          </p:nvPr>
        </p:nvPicPr>
        <p:blipFill>
          <a:blip r:embed="rId3"/>
          <a:stretch>
            <a:fillRect/>
          </a:stretch>
        </p:blipFill>
        <p:spPr>
          <a:xfrm>
            <a:off x="6001830" y="1922616"/>
            <a:ext cx="5747257" cy="3247200"/>
          </a:xfrm>
          <a:prstGeom prst="rect">
            <a:avLst/>
          </a:prstGeom>
        </p:spPr>
      </p:pic>
    </p:spTree>
    <p:extLst>
      <p:ext uri="{BB962C8B-B14F-4D97-AF65-F5344CB8AC3E}">
        <p14:creationId xmlns:p14="http://schemas.microsoft.com/office/powerpoint/2010/main" val="19878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63;p8">
            <a:extLst>
              <a:ext uri="{FF2B5EF4-FFF2-40B4-BE49-F238E27FC236}">
                <a16:creationId xmlns:a16="http://schemas.microsoft.com/office/drawing/2014/main" id="{455CB1AF-313C-CE4E-B550-3E1843F0ABB4}"/>
              </a:ext>
            </a:extLst>
          </p:cNvPr>
          <p:cNvSpPr/>
          <p:nvPr/>
        </p:nvSpPr>
        <p:spPr>
          <a:xfrm>
            <a:off x="442913" y="3255434"/>
            <a:ext cx="6506527" cy="2396220"/>
          </a:xfrm>
          <a:prstGeom prst="rect">
            <a:avLst/>
          </a:prstGeom>
          <a:solidFill>
            <a:srgbClr val="FF61FA"/>
          </a:solidFill>
          <a:ln w="25400" cap="flat" cmpd="sng">
            <a:noFill/>
            <a:prstDash val="solid"/>
            <a:round/>
            <a:headEnd type="none" w="sm" len="sm"/>
            <a:tailEnd type="none" w="sm" len="sm"/>
          </a:ln>
        </p:spPr>
        <p:txBody>
          <a:bodyPr spcFirstLastPara="1" wrap="square" lIns="144000" tIns="324000" rIns="180000" bIns="45700" anchor="t" anchorCtr="0">
            <a:noAutofit/>
          </a:bodyPr>
          <a:lstStyle/>
          <a:p>
            <a:pPr marL="0" marR="0" lvl="0" indent="0" rtl="0">
              <a:spcBef>
                <a:spcPts val="0"/>
              </a:spcBef>
              <a:spcAft>
                <a:spcPts val="0"/>
              </a:spcAft>
              <a:buNone/>
            </a:pPr>
            <a:endParaRPr sz="1700" dirty="0">
              <a:solidFill>
                <a:schemeClr val="tx1"/>
              </a:solidFill>
              <a:latin typeface="Montserrat" pitchFamily="2" charset="77"/>
            </a:endParaRPr>
          </a:p>
        </p:txBody>
      </p:sp>
      <p:sp>
        <p:nvSpPr>
          <p:cNvPr id="2" name="TextBox 1">
            <a:extLst>
              <a:ext uri="{FF2B5EF4-FFF2-40B4-BE49-F238E27FC236}">
                <a16:creationId xmlns:a16="http://schemas.microsoft.com/office/drawing/2014/main" id="{9237B297-02C9-F447-B8E4-26953372076A}"/>
              </a:ext>
            </a:extLst>
          </p:cNvPr>
          <p:cNvSpPr txBox="1"/>
          <p:nvPr/>
        </p:nvSpPr>
        <p:spPr>
          <a:xfrm>
            <a:off x="602006" y="3523828"/>
            <a:ext cx="5159816" cy="923330"/>
          </a:xfrm>
          <a:prstGeom prst="rect">
            <a:avLst/>
          </a:prstGeom>
          <a:noFill/>
        </p:spPr>
        <p:txBody>
          <a:bodyPr wrap="square" rtlCol="0">
            <a:spAutoFit/>
          </a:bodyPr>
          <a:lstStyle/>
          <a:p>
            <a:pPr lvl="0"/>
            <a:r>
              <a:rPr lang="en-US" sz="2700" b="1" dirty="0">
                <a:solidFill>
                  <a:schemeClr val="bg1"/>
                </a:solidFill>
                <a:latin typeface="Oswald Light" pitchFamily="2" charset="77"/>
              </a:rPr>
              <a:t>Rat Park was conducted in the late 1970s by Bruce K. Alexander. </a:t>
            </a:r>
            <a:endParaRPr lang="en-US" sz="2700" dirty="0">
              <a:solidFill>
                <a:schemeClr val="bg1"/>
              </a:solidFill>
              <a:latin typeface="Oswald Light" pitchFamily="2" charset="77"/>
            </a:endParaRPr>
          </a:p>
        </p:txBody>
      </p:sp>
      <p:pic>
        <p:nvPicPr>
          <p:cNvPr id="3" name="Google Shape;362;p8">
            <a:extLst>
              <a:ext uri="{FF2B5EF4-FFF2-40B4-BE49-F238E27FC236}">
                <a16:creationId xmlns:a16="http://schemas.microsoft.com/office/drawing/2014/main" id="{CE21E783-4C74-DB4D-84EE-9744027D6343}"/>
              </a:ext>
            </a:extLst>
          </p:cNvPr>
          <p:cNvPicPr preferRelativeResize="0"/>
          <p:nvPr/>
        </p:nvPicPr>
        <p:blipFill rotWithShape="1">
          <a:blip r:embed="rId4">
            <a:alphaModFix/>
          </a:blip>
          <a:srcRect t="34046" r="13733" b="13474"/>
          <a:stretch/>
        </p:blipFill>
        <p:spPr>
          <a:xfrm>
            <a:off x="442913" y="605166"/>
            <a:ext cx="6506527" cy="2650268"/>
          </a:xfrm>
          <a:prstGeom prst="rect">
            <a:avLst/>
          </a:prstGeom>
          <a:noFill/>
          <a:ln>
            <a:noFill/>
          </a:ln>
        </p:spPr>
      </p:pic>
      <p:sp>
        <p:nvSpPr>
          <p:cNvPr id="7" name="Rectangle 6">
            <a:extLst>
              <a:ext uri="{FF2B5EF4-FFF2-40B4-BE49-F238E27FC236}">
                <a16:creationId xmlns:a16="http://schemas.microsoft.com/office/drawing/2014/main" id="{ADBB3465-D920-E041-A124-AFE6FBFEB0F7}"/>
              </a:ext>
            </a:extLst>
          </p:cNvPr>
          <p:cNvSpPr/>
          <p:nvPr/>
        </p:nvSpPr>
        <p:spPr>
          <a:xfrm>
            <a:off x="602006" y="4653996"/>
            <a:ext cx="6542505" cy="430887"/>
          </a:xfrm>
          <a:prstGeom prst="rect">
            <a:avLst/>
          </a:prstGeom>
        </p:spPr>
        <p:txBody>
          <a:bodyPr wrap="square">
            <a:spAutoFit/>
          </a:bodyPr>
          <a:lstStyle/>
          <a:p>
            <a:pPr lvl="0"/>
            <a:r>
              <a:rPr lang="en-GB" sz="2200" dirty="0">
                <a:solidFill>
                  <a:schemeClr val="bg1"/>
                </a:solidFill>
                <a:latin typeface="Oswald" pitchFamily="2" charset="77"/>
                <a:ea typeface="Poppins"/>
                <a:cs typeface="Poppins"/>
                <a:sym typeface="Poppins"/>
              </a:rPr>
              <a:t>Which model do you think Rat Park supports?</a:t>
            </a:r>
          </a:p>
        </p:txBody>
      </p:sp>
      <p:pic>
        <p:nvPicPr>
          <p:cNvPr id="8" name="Online Media 7" descr="No two snowflakes are the same">
            <a:hlinkClick r:id="" action="ppaction://media"/>
            <a:extLst>
              <a:ext uri="{FF2B5EF4-FFF2-40B4-BE49-F238E27FC236}">
                <a16:creationId xmlns:a16="http://schemas.microsoft.com/office/drawing/2014/main" id="{21E871F7-9AD3-584D-AC68-8DF5C6CFA27B}"/>
              </a:ext>
            </a:extLst>
          </p:cNvPr>
          <p:cNvPicPr>
            <a:picLocks noRot="1" noChangeAspect="1"/>
          </p:cNvPicPr>
          <p:nvPr>
            <a:videoFile r:link="rId1"/>
          </p:nvPr>
        </p:nvPicPr>
        <p:blipFill>
          <a:blip r:embed="rId5"/>
          <a:stretch>
            <a:fillRect/>
          </a:stretch>
        </p:blipFill>
        <p:spPr>
          <a:xfrm>
            <a:off x="7144512" y="605166"/>
            <a:ext cx="4690739" cy="2650268"/>
          </a:xfrm>
          <a:prstGeom prst="rect">
            <a:avLst/>
          </a:prstGeom>
        </p:spPr>
      </p:pic>
      <p:sp>
        <p:nvSpPr>
          <p:cNvPr id="4" name="Rectangle 3">
            <a:extLst>
              <a:ext uri="{FF2B5EF4-FFF2-40B4-BE49-F238E27FC236}">
                <a16:creationId xmlns:a16="http://schemas.microsoft.com/office/drawing/2014/main" id="{C0E8566C-66BA-3642-889D-E0AE9FEC8925}"/>
              </a:ext>
            </a:extLst>
          </p:cNvPr>
          <p:cNvSpPr/>
          <p:nvPr/>
        </p:nvSpPr>
        <p:spPr>
          <a:xfrm>
            <a:off x="7149053" y="4575232"/>
            <a:ext cx="3438677" cy="707886"/>
          </a:xfrm>
          <a:prstGeom prst="rect">
            <a:avLst/>
          </a:prstGeom>
        </p:spPr>
        <p:txBody>
          <a:bodyPr wrap="square">
            <a:spAutoFit/>
          </a:bodyPr>
          <a:lstStyle/>
          <a:p>
            <a:r>
              <a:rPr lang="en-US" sz="2000" dirty="0">
                <a:solidFill>
                  <a:schemeClr val="tx1">
                    <a:lumMod val="65000"/>
                    <a:lumOff val="35000"/>
                  </a:schemeClr>
                </a:solidFill>
                <a:latin typeface="Oswald Light" pitchFamily="2" charset="77"/>
              </a:rPr>
              <a:t>In this TED Talk, Johann Hari talks </a:t>
            </a:r>
            <a:br>
              <a:rPr lang="en-US" sz="2000" dirty="0">
                <a:solidFill>
                  <a:schemeClr val="tx1">
                    <a:lumMod val="65000"/>
                    <a:lumOff val="35000"/>
                  </a:schemeClr>
                </a:solidFill>
                <a:latin typeface="Oswald Light" pitchFamily="2" charset="77"/>
              </a:rPr>
            </a:br>
            <a:r>
              <a:rPr lang="en-US" sz="2000" dirty="0">
                <a:solidFill>
                  <a:schemeClr val="tx1">
                    <a:lumMod val="65000"/>
                    <a:lumOff val="35000"/>
                  </a:schemeClr>
                </a:solidFill>
                <a:latin typeface="Oswald Light" pitchFamily="2" charset="77"/>
              </a:rPr>
              <a:t>about the way it reframed addiction</a:t>
            </a:r>
            <a:r>
              <a:rPr lang="en-US" dirty="0">
                <a:solidFill>
                  <a:schemeClr val="tx1">
                    <a:lumMod val="65000"/>
                    <a:lumOff val="35000"/>
                  </a:schemeClr>
                </a:solidFill>
                <a:latin typeface="Oswald Light" pitchFamily="2" charset="77"/>
              </a:rPr>
              <a:t>.</a:t>
            </a:r>
            <a:endParaRPr lang="en-US" dirty="0"/>
          </a:p>
        </p:txBody>
      </p:sp>
      <p:sp>
        <p:nvSpPr>
          <p:cNvPr id="9" name="Rectangle 8">
            <a:extLst>
              <a:ext uri="{FF2B5EF4-FFF2-40B4-BE49-F238E27FC236}">
                <a16:creationId xmlns:a16="http://schemas.microsoft.com/office/drawing/2014/main" id="{C682D6A9-5172-0B42-B34C-A5F32CD1D432}"/>
              </a:ext>
            </a:extLst>
          </p:cNvPr>
          <p:cNvSpPr/>
          <p:nvPr/>
        </p:nvSpPr>
        <p:spPr>
          <a:xfrm>
            <a:off x="602007" y="4929175"/>
            <a:ext cx="5831844" cy="498598"/>
          </a:xfrm>
          <a:prstGeom prst="rect">
            <a:avLst/>
          </a:prstGeom>
        </p:spPr>
        <p:txBody>
          <a:bodyPr wrap="square">
            <a:spAutoFit/>
          </a:bodyPr>
          <a:lstStyle/>
          <a:p>
            <a:pPr lvl="0">
              <a:lnSpc>
                <a:spcPct val="150000"/>
              </a:lnSpc>
              <a:buClr>
                <a:schemeClr val="lt1"/>
              </a:buClr>
              <a:buSzPct val="100000"/>
            </a:pPr>
            <a:r>
              <a:rPr lang="en-GB" sz="2000" dirty="0">
                <a:solidFill>
                  <a:schemeClr val="bg1"/>
                </a:solidFill>
                <a:latin typeface="Oswald Light" pitchFamily="2" charset="77"/>
                <a:ea typeface="Poppins"/>
                <a:cs typeface="Poppins"/>
                <a:sym typeface="Poppins"/>
              </a:rPr>
              <a:t>Learning Theory • Disease model • Choice model</a:t>
            </a:r>
            <a:endParaRPr lang="en-GB" sz="2000" dirty="0">
              <a:solidFill>
                <a:schemeClr val="bg1"/>
              </a:solidFill>
              <a:latin typeface="Oswald Light" pitchFamily="2" charset="77"/>
            </a:endParaRPr>
          </a:p>
        </p:txBody>
      </p:sp>
      <p:sp>
        <p:nvSpPr>
          <p:cNvPr id="11" name="TextBox 10">
            <a:extLst>
              <a:ext uri="{FF2B5EF4-FFF2-40B4-BE49-F238E27FC236}">
                <a16:creationId xmlns:a16="http://schemas.microsoft.com/office/drawing/2014/main" id="{21A7BEE7-08B7-EA42-BEE9-28A802B3A91B}"/>
              </a:ext>
            </a:extLst>
          </p:cNvPr>
          <p:cNvSpPr txBox="1"/>
          <p:nvPr/>
        </p:nvSpPr>
        <p:spPr>
          <a:xfrm>
            <a:off x="7108533" y="3523828"/>
            <a:ext cx="4640554" cy="923330"/>
          </a:xfrm>
          <a:prstGeom prst="rect">
            <a:avLst/>
          </a:prstGeom>
          <a:noFill/>
        </p:spPr>
        <p:txBody>
          <a:bodyPr wrap="square" rtlCol="0">
            <a:spAutoFit/>
          </a:bodyPr>
          <a:lstStyle/>
          <a:p>
            <a:pPr lvl="0"/>
            <a:r>
              <a:rPr lang="en-US" sz="2700" b="1" dirty="0">
                <a:solidFill>
                  <a:schemeClr val="tx1"/>
                </a:solidFill>
                <a:latin typeface="Oswald Light" pitchFamily="2" charset="77"/>
              </a:rPr>
              <a:t>What do you think about what </a:t>
            </a:r>
            <a:br>
              <a:rPr lang="en-US" sz="2700" b="1" dirty="0">
                <a:solidFill>
                  <a:schemeClr val="tx1"/>
                </a:solidFill>
                <a:latin typeface="Oswald Light" pitchFamily="2" charset="77"/>
              </a:rPr>
            </a:br>
            <a:r>
              <a:rPr lang="en-US" sz="2700" b="1" dirty="0">
                <a:solidFill>
                  <a:schemeClr val="tx1"/>
                </a:solidFill>
                <a:latin typeface="Oswald Light" pitchFamily="2" charset="77"/>
              </a:rPr>
              <a:t>Johann Hari is saying?</a:t>
            </a:r>
            <a:r>
              <a:rPr lang="en-US" sz="2700" b="1" dirty="0">
                <a:solidFill>
                  <a:schemeClr val="bg1"/>
                </a:solidFill>
                <a:latin typeface="Oswald Light" pitchFamily="2" charset="77"/>
              </a:rPr>
              <a:t>?</a:t>
            </a:r>
          </a:p>
        </p:txBody>
      </p:sp>
    </p:spTree>
    <p:extLst>
      <p:ext uri="{BB962C8B-B14F-4D97-AF65-F5344CB8AC3E}">
        <p14:creationId xmlns:p14="http://schemas.microsoft.com/office/powerpoint/2010/main" val="270958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FF33CC"/>
      </a:dk2>
      <a:lt2>
        <a:srgbClr val="E7E6E6"/>
      </a:lt2>
      <a:accent1>
        <a:srgbClr val="44546A"/>
      </a:accent1>
      <a:accent2>
        <a:srgbClr val="FF33CC"/>
      </a:accent2>
      <a:accent3>
        <a:srgbClr val="002060"/>
      </a:accent3>
      <a:accent4>
        <a:srgbClr val="44546A"/>
      </a:accent4>
      <a:accent5>
        <a:srgbClr val="5B9BD5"/>
      </a:accent5>
      <a:accent6>
        <a:srgbClr val="2F5496"/>
      </a:accent6>
      <a:hlink>
        <a:srgbClr val="0563C1"/>
      </a:hlink>
      <a:folHlink>
        <a:srgbClr val="FF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842</TotalTime>
  <Words>1018</Words>
  <Application>Microsoft Macintosh PowerPoint</Application>
  <PresentationFormat>Widescreen</PresentationFormat>
  <Paragraphs>98</Paragraphs>
  <Slides>19</Slides>
  <Notes>12</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Oswald Light</vt:lpstr>
      <vt:lpstr>Oswald Medium</vt:lpstr>
      <vt:lpstr>Montserrat Light</vt:lpstr>
      <vt:lpstr>Montserrat</vt:lpstr>
      <vt:lpstr>Oswald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dawes</dc:creator>
  <cp:lastModifiedBy>Admin | rbl</cp:lastModifiedBy>
  <cp:revision>68</cp:revision>
  <dcterms:created xsi:type="dcterms:W3CDTF">2022-01-04T11:48:48Z</dcterms:created>
  <dcterms:modified xsi:type="dcterms:W3CDTF">2022-03-10T09:38:57Z</dcterms:modified>
</cp:coreProperties>
</file>